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76" r:id="rId11"/>
    <p:sldId id="271" r:id="rId12"/>
    <p:sldId id="266" r:id="rId13"/>
    <p:sldId id="268" r:id="rId14"/>
    <p:sldId id="270" r:id="rId15"/>
    <p:sldId id="267" r:id="rId16"/>
    <p:sldId id="269" r:id="rId17"/>
    <p:sldId id="272" r:id="rId18"/>
    <p:sldId id="273" r:id="rId19"/>
    <p:sldId id="278" r:id="rId20"/>
    <p:sldId id="280" r:id="rId21"/>
    <p:sldId id="281" r:id="rId22"/>
    <p:sldId id="279" r:id="rId23"/>
    <p:sldId id="282" r:id="rId24"/>
    <p:sldId id="283" r:id="rId25"/>
    <p:sldId id="285" r:id="rId26"/>
    <p:sldId id="286" r:id="rId27"/>
    <p:sldId id="284" r:id="rId28"/>
    <p:sldId id="287" r:id="rId29"/>
    <p:sldId id="288" r:id="rId30"/>
    <p:sldId id="289" r:id="rId31"/>
    <p:sldId id="290" r:id="rId32"/>
    <p:sldId id="291" r:id="rId33"/>
    <p:sldId id="292" r:id="rId34"/>
    <p:sldId id="277" r:id="rId35"/>
    <p:sldId id="29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DCDF7-A56B-49CB-B44E-85B6174A1F4D}"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1FEC4-74BB-4305-8C56-064D359A46B4}" type="slidenum">
              <a:rPr lang="en-US" smtClean="0"/>
              <a:t>‹#›</a:t>
            </a:fld>
            <a:endParaRPr lang="en-US"/>
          </a:p>
        </p:txBody>
      </p:sp>
    </p:spTree>
    <p:extLst>
      <p:ext uri="{BB962C8B-B14F-4D97-AF65-F5344CB8AC3E}">
        <p14:creationId xmlns:p14="http://schemas.microsoft.com/office/powerpoint/2010/main" val="4151124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AB8229-4AB2-4DA4-97EE-4E8B19B70BE1}"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81B15079-C338-4E2B-ACAB-26B68534190B}"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47841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B8229-4AB2-4DA4-97EE-4E8B19B70BE1}"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5079-C338-4E2B-ACAB-26B68534190B}" type="slidenum">
              <a:rPr lang="en-US" smtClean="0"/>
              <a:t>‹#›</a:t>
            </a:fld>
            <a:endParaRPr lang="en-US"/>
          </a:p>
        </p:txBody>
      </p:sp>
    </p:spTree>
    <p:extLst>
      <p:ext uri="{BB962C8B-B14F-4D97-AF65-F5344CB8AC3E}">
        <p14:creationId xmlns:p14="http://schemas.microsoft.com/office/powerpoint/2010/main" val="49246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B8229-4AB2-4DA4-97EE-4E8B19B70BE1}"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5079-C338-4E2B-ACAB-26B68534190B}" type="slidenum">
              <a:rPr lang="en-US" smtClean="0"/>
              <a:t>‹#›</a:t>
            </a:fld>
            <a:endParaRPr lang="en-US"/>
          </a:p>
        </p:txBody>
      </p:sp>
    </p:spTree>
    <p:extLst>
      <p:ext uri="{BB962C8B-B14F-4D97-AF65-F5344CB8AC3E}">
        <p14:creationId xmlns:p14="http://schemas.microsoft.com/office/powerpoint/2010/main" val="3737292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B8229-4AB2-4DA4-97EE-4E8B19B70BE1}"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5079-C338-4E2B-ACAB-26B68534190B}"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6369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AB8229-4AB2-4DA4-97EE-4E8B19B70BE1}"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5079-C338-4E2B-ACAB-26B68534190B}" type="slidenum">
              <a:rPr lang="en-US" smtClean="0"/>
              <a:t>‹#›</a:t>
            </a:fld>
            <a:endParaRPr lang="en-US"/>
          </a:p>
        </p:txBody>
      </p:sp>
    </p:spTree>
    <p:extLst>
      <p:ext uri="{BB962C8B-B14F-4D97-AF65-F5344CB8AC3E}">
        <p14:creationId xmlns:p14="http://schemas.microsoft.com/office/powerpoint/2010/main" val="418495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AB8229-4AB2-4DA4-97EE-4E8B19B70BE1}"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15079-C338-4E2B-ACAB-26B68534190B}"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9167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AB8229-4AB2-4DA4-97EE-4E8B19B70BE1}" type="datetimeFigureOut">
              <a:rPr lang="en-US" smtClean="0"/>
              <a:t>9/8/2022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B15079-C338-4E2B-ACAB-26B68534190B}" type="slidenum">
              <a:rPr lang="en-US" smtClean="0"/>
              <a:t>‹#›</a:t>
            </a:fld>
            <a:endParaRPr lang="en-US"/>
          </a:p>
        </p:txBody>
      </p:sp>
    </p:spTree>
    <p:extLst>
      <p:ext uri="{BB962C8B-B14F-4D97-AF65-F5344CB8AC3E}">
        <p14:creationId xmlns:p14="http://schemas.microsoft.com/office/powerpoint/2010/main" val="953558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AB8229-4AB2-4DA4-97EE-4E8B19B70BE1}" type="datetimeFigureOut">
              <a:rPr lang="en-US" smtClean="0"/>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15079-C338-4E2B-ACAB-26B68534190B}"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48496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6AB8229-4AB2-4DA4-97EE-4E8B19B70BE1}" type="datetimeFigureOut">
              <a:rPr lang="en-US" smtClean="0"/>
              <a:t>9/8/2022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B15079-C338-4E2B-ACAB-26B68534190B}" type="slidenum">
              <a:rPr lang="en-US" smtClean="0"/>
              <a:t>‹#›</a:t>
            </a:fld>
            <a:endParaRPr lang="en-US"/>
          </a:p>
        </p:txBody>
      </p:sp>
    </p:spTree>
    <p:extLst>
      <p:ext uri="{BB962C8B-B14F-4D97-AF65-F5344CB8AC3E}">
        <p14:creationId xmlns:p14="http://schemas.microsoft.com/office/powerpoint/2010/main" val="2337155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AB8229-4AB2-4DA4-97EE-4E8B19B70BE1}"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15079-C338-4E2B-ACAB-26B68534190B}" type="slidenum">
              <a:rPr lang="en-US" smtClean="0"/>
              <a:t>‹#›</a:t>
            </a:fld>
            <a:endParaRPr lang="en-US"/>
          </a:p>
        </p:txBody>
      </p:sp>
    </p:spTree>
    <p:extLst>
      <p:ext uri="{BB962C8B-B14F-4D97-AF65-F5344CB8AC3E}">
        <p14:creationId xmlns:p14="http://schemas.microsoft.com/office/powerpoint/2010/main" val="228007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AB8229-4AB2-4DA4-97EE-4E8B19B70BE1}"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15079-C338-4E2B-ACAB-26B68534190B}" type="slidenum">
              <a:rPr lang="en-US" smtClean="0"/>
              <a:t>‹#›</a:t>
            </a:fld>
            <a:endParaRPr lang="en-US"/>
          </a:p>
        </p:txBody>
      </p:sp>
    </p:spTree>
    <p:extLst>
      <p:ext uri="{BB962C8B-B14F-4D97-AF65-F5344CB8AC3E}">
        <p14:creationId xmlns:p14="http://schemas.microsoft.com/office/powerpoint/2010/main" val="284431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a:p>
            <a:pPr lvl="4"/>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86AB8229-4AB2-4DA4-97EE-4E8B19B70BE1}" type="datetimeFigureOut">
              <a:rPr lang="en-US" smtClean="0"/>
              <a:t>9/8/2022</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81B15079-C338-4E2B-ACAB-26B68534190B}"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965687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8.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oracle.com/in/database/sqldeveloper/technologies/sql-data-modeler/" TargetMode="External"/><Relationship Id="rId2" Type="http://schemas.openxmlformats.org/officeDocument/2006/relationships/hyperlink" Target="https://www.oracle.com/database/sqldeveloper/" TargetMode="External"/><Relationship Id="rId1" Type="http://schemas.openxmlformats.org/officeDocument/2006/relationships/slideLayout" Target="../slideLayouts/slideLayout2.xml"/><Relationship Id="rId6" Type="http://schemas.openxmlformats.org/officeDocument/2006/relationships/hyperlink" Target="https://www.java4coding.com/contents/liquibase/liquibase-tutorial#:~:text=Liquibase%20is%20a%20data%20base,%2C%20update%2C%20and%20delete%20operations" TargetMode="External"/><Relationship Id="rId5" Type="http://schemas.openxmlformats.org/officeDocument/2006/relationships/hyperlink" Target="https://www.liquibase.org/" TargetMode="External"/><Relationship Id="rId4" Type="http://schemas.openxmlformats.org/officeDocument/2006/relationships/hyperlink" Target="https://www.oracle.com/in/database/sqldeveloper/technologies/sqlcl/#:~:text=Oracle%20SQL%20Developer%20Command%20Line,execute%20SQL%20and%20PL%2FSQ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E486-37EC-4DA0-9D9C-648C7F038879}"/>
              </a:ext>
            </a:extLst>
          </p:cNvPr>
          <p:cNvSpPr>
            <a:spLocks noGrp="1"/>
          </p:cNvSpPr>
          <p:nvPr>
            <p:ph type="ctrTitle"/>
          </p:nvPr>
        </p:nvSpPr>
        <p:spPr>
          <a:xfrm>
            <a:off x="1244922" y="1206632"/>
            <a:ext cx="6701874" cy="4085575"/>
          </a:xfrm>
        </p:spPr>
        <p:txBody>
          <a:bodyPr>
            <a:normAutofit/>
          </a:bodyPr>
          <a:lstStyle/>
          <a:p>
            <a:pPr algn="l"/>
            <a:r>
              <a:rPr lang="en-US" b="1" u="sng" dirty="0"/>
              <a:t>Employee Payroll Management System</a:t>
            </a:r>
          </a:p>
        </p:txBody>
      </p:sp>
      <p:pic>
        <p:nvPicPr>
          <p:cNvPr id="5" name="Picture 4">
            <a:extLst>
              <a:ext uri="{FF2B5EF4-FFF2-40B4-BE49-F238E27FC236}">
                <a16:creationId xmlns:a16="http://schemas.microsoft.com/office/drawing/2014/main" id="{9F37D837-AB1B-498E-871C-64F65A141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461" y="2927020"/>
            <a:ext cx="5939220" cy="3610468"/>
          </a:xfrm>
          <a:prstGeom prst="rect">
            <a:avLst/>
          </a:prstGeom>
        </p:spPr>
      </p:pic>
    </p:spTree>
    <p:extLst>
      <p:ext uri="{BB962C8B-B14F-4D97-AF65-F5344CB8AC3E}">
        <p14:creationId xmlns:p14="http://schemas.microsoft.com/office/powerpoint/2010/main" val="361884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13247-CCCD-4865-B1C1-92F9DFB1B765}"/>
              </a:ext>
            </a:extLst>
          </p:cNvPr>
          <p:cNvSpPr>
            <a:spLocks noGrp="1"/>
          </p:cNvSpPr>
          <p:nvPr>
            <p:ph type="title"/>
          </p:nvPr>
        </p:nvSpPr>
        <p:spPr>
          <a:xfrm>
            <a:off x="1970322" y="339772"/>
            <a:ext cx="2664361" cy="602910"/>
          </a:xfrm>
        </p:spPr>
        <p:txBody>
          <a:bodyPr/>
          <a:lstStyle/>
          <a:p>
            <a:r>
              <a:rPr lang="en-US" dirty="0"/>
              <a:t>Stored Procedure</a:t>
            </a:r>
          </a:p>
        </p:txBody>
      </p:sp>
      <p:pic>
        <p:nvPicPr>
          <p:cNvPr id="6" name="Content Placeholder 5">
            <a:extLst>
              <a:ext uri="{FF2B5EF4-FFF2-40B4-BE49-F238E27FC236}">
                <a16:creationId xmlns:a16="http://schemas.microsoft.com/office/drawing/2014/main" id="{06AC87CE-3671-4F71-AE9B-02630CA0D6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9676" y="942682"/>
            <a:ext cx="4515438" cy="3367350"/>
          </a:xfrm>
        </p:spPr>
      </p:pic>
      <p:sp>
        <p:nvSpPr>
          <p:cNvPr id="4" name="Text Placeholder 3">
            <a:extLst>
              <a:ext uri="{FF2B5EF4-FFF2-40B4-BE49-F238E27FC236}">
                <a16:creationId xmlns:a16="http://schemas.microsoft.com/office/drawing/2014/main" id="{30D9FE92-B8AD-4ED0-994E-782B19E7B892}"/>
              </a:ext>
            </a:extLst>
          </p:cNvPr>
          <p:cNvSpPr>
            <a:spLocks noGrp="1"/>
          </p:cNvSpPr>
          <p:nvPr>
            <p:ph type="body" sz="half" idx="2"/>
          </p:nvPr>
        </p:nvSpPr>
        <p:spPr>
          <a:xfrm>
            <a:off x="1366888" y="1414022"/>
            <a:ext cx="4515438" cy="4158530"/>
          </a:xfrm>
        </p:spPr>
        <p:txBody>
          <a:bodyPr/>
          <a:lstStyle/>
          <a:p>
            <a:r>
              <a:rPr lang="en-US" sz="2800" b="1" dirty="0"/>
              <a:t>Employee</a:t>
            </a:r>
            <a:r>
              <a:rPr lang="en-US" dirty="0"/>
              <a:t> </a:t>
            </a:r>
            <a:r>
              <a:rPr lang="en-US" sz="2800" b="1" dirty="0"/>
              <a:t>Login</a:t>
            </a:r>
          </a:p>
          <a:p>
            <a:r>
              <a:rPr lang="en-US" sz="2800" dirty="0"/>
              <a:t>Employee can login into the system to manage their payroll details like they can apply leave or apply allowances etc.</a:t>
            </a:r>
          </a:p>
        </p:txBody>
      </p:sp>
      <p:sp>
        <p:nvSpPr>
          <p:cNvPr id="7" name="TextBox 6">
            <a:extLst>
              <a:ext uri="{FF2B5EF4-FFF2-40B4-BE49-F238E27FC236}">
                <a16:creationId xmlns:a16="http://schemas.microsoft.com/office/drawing/2014/main" id="{FBDEBFB2-5015-4C6A-A856-0FF59A5BEE7F}"/>
              </a:ext>
            </a:extLst>
          </p:cNvPr>
          <p:cNvSpPr txBox="1"/>
          <p:nvPr/>
        </p:nvSpPr>
        <p:spPr>
          <a:xfrm>
            <a:off x="1244339" y="5594898"/>
            <a:ext cx="5938886" cy="923330"/>
          </a:xfrm>
          <a:prstGeom prst="rect">
            <a:avLst/>
          </a:prstGeom>
          <a:noFill/>
        </p:spPr>
        <p:txBody>
          <a:bodyPr wrap="square" rtlCol="0">
            <a:spAutoFit/>
          </a:bodyPr>
          <a:lstStyle/>
          <a:p>
            <a:r>
              <a:rPr lang="en-US" dirty="0"/>
              <a:t>Note:</a:t>
            </a:r>
          </a:p>
          <a:p>
            <a:r>
              <a:rPr lang="en-US" dirty="0"/>
              <a:t>If the employee is not from Finance Department then Edit Bank Details will not be permitted to him/her</a:t>
            </a:r>
          </a:p>
        </p:txBody>
      </p:sp>
    </p:spTree>
    <p:extLst>
      <p:ext uri="{BB962C8B-B14F-4D97-AF65-F5344CB8AC3E}">
        <p14:creationId xmlns:p14="http://schemas.microsoft.com/office/powerpoint/2010/main" val="4125738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7F67-2324-40A7-9AC1-B652A1FF88C2}"/>
              </a:ext>
            </a:extLst>
          </p:cNvPr>
          <p:cNvSpPr>
            <a:spLocks noGrp="1"/>
          </p:cNvSpPr>
          <p:nvPr>
            <p:ph type="title"/>
          </p:nvPr>
        </p:nvSpPr>
        <p:spPr>
          <a:xfrm>
            <a:off x="1762934" y="333829"/>
            <a:ext cx="2664361" cy="721974"/>
          </a:xfrm>
        </p:spPr>
        <p:txBody>
          <a:bodyPr/>
          <a:lstStyle/>
          <a:p>
            <a:r>
              <a:rPr lang="en-US" dirty="0"/>
              <a:t>Stored Procedure</a:t>
            </a:r>
          </a:p>
        </p:txBody>
      </p:sp>
      <p:pic>
        <p:nvPicPr>
          <p:cNvPr id="6" name="Content Placeholder 5">
            <a:extLst>
              <a:ext uri="{FF2B5EF4-FFF2-40B4-BE49-F238E27FC236}">
                <a16:creationId xmlns:a16="http://schemas.microsoft.com/office/drawing/2014/main" id="{EA82B1C8-8E22-4008-8279-2B9D13FFA7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36470" y="1133236"/>
            <a:ext cx="5147035" cy="3872396"/>
          </a:xfrm>
        </p:spPr>
      </p:pic>
      <p:sp>
        <p:nvSpPr>
          <p:cNvPr id="4" name="Text Placeholder 3">
            <a:extLst>
              <a:ext uri="{FF2B5EF4-FFF2-40B4-BE49-F238E27FC236}">
                <a16:creationId xmlns:a16="http://schemas.microsoft.com/office/drawing/2014/main" id="{DA5EF0C6-9A8D-418C-AD71-2CD9DBB162C7}"/>
              </a:ext>
            </a:extLst>
          </p:cNvPr>
          <p:cNvSpPr>
            <a:spLocks noGrp="1"/>
          </p:cNvSpPr>
          <p:nvPr>
            <p:ph type="body" sz="half" idx="2"/>
          </p:nvPr>
        </p:nvSpPr>
        <p:spPr>
          <a:xfrm>
            <a:off x="1272619" y="1329074"/>
            <a:ext cx="5222449" cy="2931841"/>
          </a:xfrm>
        </p:spPr>
        <p:txBody>
          <a:bodyPr>
            <a:normAutofit fontScale="85000" lnSpcReduction="20000"/>
          </a:bodyPr>
          <a:lstStyle/>
          <a:p>
            <a:r>
              <a:rPr lang="en-US" sz="5200" b="1" dirty="0"/>
              <a:t>Edit Bank Details</a:t>
            </a:r>
          </a:p>
          <a:p>
            <a:r>
              <a:rPr lang="en-US" sz="2800" dirty="0"/>
              <a:t>This procedure puts the restriction on modifying the employee bank details and allow only Finance Department to update the details, i.e. it has the legal rights to work with the system. </a:t>
            </a:r>
          </a:p>
        </p:txBody>
      </p:sp>
      <p:pic>
        <p:nvPicPr>
          <p:cNvPr id="8" name="Picture 7">
            <a:extLst>
              <a:ext uri="{FF2B5EF4-FFF2-40B4-BE49-F238E27FC236}">
                <a16:creationId xmlns:a16="http://schemas.microsoft.com/office/drawing/2014/main" id="{47AF19F7-2066-4F20-97E3-4864DE891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063" y="5094631"/>
            <a:ext cx="3835400" cy="1174750"/>
          </a:xfrm>
          <a:prstGeom prst="rect">
            <a:avLst/>
          </a:prstGeom>
        </p:spPr>
      </p:pic>
      <p:sp>
        <p:nvSpPr>
          <p:cNvPr id="9" name="TextBox 8">
            <a:extLst>
              <a:ext uri="{FF2B5EF4-FFF2-40B4-BE49-F238E27FC236}">
                <a16:creationId xmlns:a16="http://schemas.microsoft.com/office/drawing/2014/main" id="{A144DE2F-40D5-4C97-9320-602378A49DCC}"/>
              </a:ext>
            </a:extLst>
          </p:cNvPr>
          <p:cNvSpPr txBox="1"/>
          <p:nvPr/>
        </p:nvSpPr>
        <p:spPr>
          <a:xfrm>
            <a:off x="6636470" y="556181"/>
            <a:ext cx="3792596" cy="369332"/>
          </a:xfrm>
          <a:prstGeom prst="rect">
            <a:avLst/>
          </a:prstGeom>
          <a:noFill/>
        </p:spPr>
        <p:txBody>
          <a:bodyPr wrap="square" rtlCol="0">
            <a:spAutoFit/>
          </a:bodyPr>
          <a:lstStyle/>
          <a:p>
            <a:r>
              <a:rPr lang="en-US" dirty="0"/>
              <a:t>Employee In Finance Department</a:t>
            </a:r>
          </a:p>
        </p:txBody>
      </p:sp>
      <p:sp>
        <p:nvSpPr>
          <p:cNvPr id="10" name="Rectangle 9">
            <a:extLst>
              <a:ext uri="{FF2B5EF4-FFF2-40B4-BE49-F238E27FC236}">
                <a16:creationId xmlns:a16="http://schemas.microsoft.com/office/drawing/2014/main" id="{BC873C37-85E1-4940-B903-ACFBFD869183}"/>
              </a:ext>
            </a:extLst>
          </p:cNvPr>
          <p:cNvSpPr/>
          <p:nvPr/>
        </p:nvSpPr>
        <p:spPr>
          <a:xfrm>
            <a:off x="1466634" y="4636300"/>
            <a:ext cx="4044697" cy="369332"/>
          </a:xfrm>
          <a:prstGeom prst="rect">
            <a:avLst/>
          </a:prstGeom>
        </p:spPr>
        <p:txBody>
          <a:bodyPr wrap="none">
            <a:spAutoFit/>
          </a:bodyPr>
          <a:lstStyle/>
          <a:p>
            <a:r>
              <a:rPr lang="en-US" dirty="0"/>
              <a:t>Employee Not In Finance Department</a:t>
            </a:r>
          </a:p>
        </p:txBody>
      </p:sp>
    </p:spTree>
    <p:extLst>
      <p:ext uri="{BB962C8B-B14F-4D97-AF65-F5344CB8AC3E}">
        <p14:creationId xmlns:p14="http://schemas.microsoft.com/office/powerpoint/2010/main" val="2053582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A6E7-4F04-4565-8A23-EF47DF083F40}"/>
              </a:ext>
            </a:extLst>
          </p:cNvPr>
          <p:cNvSpPr>
            <a:spLocks noGrp="1"/>
          </p:cNvSpPr>
          <p:nvPr>
            <p:ph type="title"/>
          </p:nvPr>
        </p:nvSpPr>
        <p:spPr>
          <a:xfrm>
            <a:off x="1706372" y="333829"/>
            <a:ext cx="2664361" cy="674840"/>
          </a:xfrm>
        </p:spPr>
        <p:txBody>
          <a:bodyPr>
            <a:normAutofit fontScale="90000"/>
          </a:bodyPr>
          <a:lstStyle/>
          <a:p>
            <a:r>
              <a:rPr lang="en-US" dirty="0"/>
              <a:t>Stored Procedures</a:t>
            </a:r>
          </a:p>
        </p:txBody>
      </p:sp>
      <p:pic>
        <p:nvPicPr>
          <p:cNvPr id="6" name="Content Placeholder 5">
            <a:extLst>
              <a:ext uri="{FF2B5EF4-FFF2-40B4-BE49-F238E27FC236}">
                <a16:creationId xmlns:a16="http://schemas.microsoft.com/office/drawing/2014/main" id="{DB0B925D-61B6-44FF-81DC-455FC62F19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008669"/>
            <a:ext cx="3613150" cy="1536700"/>
          </a:xfrm>
        </p:spPr>
      </p:pic>
      <p:sp>
        <p:nvSpPr>
          <p:cNvPr id="4" name="Text Placeholder 3">
            <a:extLst>
              <a:ext uri="{FF2B5EF4-FFF2-40B4-BE49-F238E27FC236}">
                <a16:creationId xmlns:a16="http://schemas.microsoft.com/office/drawing/2014/main" id="{4122DF06-188E-4D93-8014-0DA219B396AE}"/>
              </a:ext>
            </a:extLst>
          </p:cNvPr>
          <p:cNvSpPr>
            <a:spLocks noGrp="1"/>
          </p:cNvSpPr>
          <p:nvPr>
            <p:ph type="body" sz="half" idx="2"/>
          </p:nvPr>
        </p:nvSpPr>
        <p:spPr>
          <a:xfrm>
            <a:off x="1625568" y="1555317"/>
            <a:ext cx="4171917" cy="2253112"/>
          </a:xfrm>
        </p:spPr>
        <p:txBody>
          <a:bodyPr>
            <a:normAutofit/>
          </a:bodyPr>
          <a:lstStyle/>
          <a:p>
            <a:r>
              <a:rPr lang="en-US" sz="2800" b="1" dirty="0"/>
              <a:t>Allowances Addition</a:t>
            </a:r>
          </a:p>
          <a:p>
            <a:r>
              <a:rPr lang="en-US" sz="1800" dirty="0"/>
              <a:t>Employees can apply different types of allowances according to their needs and </a:t>
            </a:r>
            <a:r>
              <a:rPr lang="en-US" sz="1800" dirty="0" err="1"/>
              <a:t>requiements</a:t>
            </a:r>
            <a:r>
              <a:rPr lang="en-US" sz="1800" dirty="0"/>
              <a:t>.</a:t>
            </a:r>
          </a:p>
        </p:txBody>
      </p:sp>
      <p:pic>
        <p:nvPicPr>
          <p:cNvPr id="10" name="Picture 9">
            <a:extLst>
              <a:ext uri="{FF2B5EF4-FFF2-40B4-BE49-F238E27FC236}">
                <a16:creationId xmlns:a16="http://schemas.microsoft.com/office/drawing/2014/main" id="{EEC36614-A838-4836-B31A-B7EC3A22C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228" y="3443246"/>
            <a:ext cx="5934730" cy="2915239"/>
          </a:xfrm>
          <a:prstGeom prst="rect">
            <a:avLst/>
          </a:prstGeom>
        </p:spPr>
      </p:pic>
      <p:pic>
        <p:nvPicPr>
          <p:cNvPr id="5" name="Picture 4">
            <a:extLst>
              <a:ext uri="{FF2B5EF4-FFF2-40B4-BE49-F238E27FC236}">
                <a16:creationId xmlns:a16="http://schemas.microsoft.com/office/drawing/2014/main" id="{3831472A-76A4-424C-8F27-59929B298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351" y="3878081"/>
            <a:ext cx="4124227" cy="1971249"/>
          </a:xfrm>
          <a:prstGeom prst="rect">
            <a:avLst/>
          </a:prstGeom>
        </p:spPr>
      </p:pic>
      <p:sp>
        <p:nvSpPr>
          <p:cNvPr id="8" name="Arrow: Right 7">
            <a:extLst>
              <a:ext uri="{FF2B5EF4-FFF2-40B4-BE49-F238E27FC236}">
                <a16:creationId xmlns:a16="http://schemas.microsoft.com/office/drawing/2014/main" id="{BACBEA02-BEC4-479B-A503-AF7A7793F983}"/>
              </a:ext>
            </a:extLst>
          </p:cNvPr>
          <p:cNvSpPr/>
          <p:nvPr/>
        </p:nvSpPr>
        <p:spPr>
          <a:xfrm>
            <a:off x="6881567" y="5081047"/>
            <a:ext cx="612742" cy="263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3885A90-4A62-44CD-AF34-0A26292BE04E}"/>
              </a:ext>
            </a:extLst>
          </p:cNvPr>
          <p:cNvSpPr txBox="1"/>
          <p:nvPr/>
        </p:nvSpPr>
        <p:spPr>
          <a:xfrm>
            <a:off x="6023728" y="575035"/>
            <a:ext cx="1640264" cy="369332"/>
          </a:xfrm>
          <a:prstGeom prst="rect">
            <a:avLst/>
          </a:prstGeom>
          <a:noFill/>
        </p:spPr>
        <p:txBody>
          <a:bodyPr wrap="square" rtlCol="0">
            <a:spAutoFit/>
          </a:bodyPr>
          <a:lstStyle/>
          <a:p>
            <a:r>
              <a:rPr lang="en-US" dirty="0"/>
              <a:t>Allowance </a:t>
            </a:r>
          </a:p>
        </p:txBody>
      </p:sp>
      <p:sp>
        <p:nvSpPr>
          <p:cNvPr id="11" name="TextBox 10">
            <a:extLst>
              <a:ext uri="{FF2B5EF4-FFF2-40B4-BE49-F238E27FC236}">
                <a16:creationId xmlns:a16="http://schemas.microsoft.com/office/drawing/2014/main" id="{1A75DDF8-201C-49FC-AE5E-89F7E757D51C}"/>
              </a:ext>
            </a:extLst>
          </p:cNvPr>
          <p:cNvSpPr txBox="1"/>
          <p:nvPr/>
        </p:nvSpPr>
        <p:spPr>
          <a:xfrm>
            <a:off x="7494308" y="3429000"/>
            <a:ext cx="3072123" cy="369332"/>
          </a:xfrm>
          <a:prstGeom prst="rect">
            <a:avLst/>
          </a:prstGeom>
          <a:noFill/>
        </p:spPr>
        <p:txBody>
          <a:bodyPr wrap="square" rtlCol="0">
            <a:spAutoFit/>
          </a:bodyPr>
          <a:lstStyle/>
          <a:p>
            <a:r>
              <a:rPr lang="en-US" dirty="0"/>
              <a:t>Employee Allowance</a:t>
            </a:r>
          </a:p>
        </p:txBody>
      </p:sp>
    </p:spTree>
    <p:extLst>
      <p:ext uri="{BB962C8B-B14F-4D97-AF65-F5344CB8AC3E}">
        <p14:creationId xmlns:p14="http://schemas.microsoft.com/office/powerpoint/2010/main" val="89913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14D8-761F-41C3-BF0E-965CACEDB0D5}"/>
              </a:ext>
            </a:extLst>
          </p:cNvPr>
          <p:cNvSpPr>
            <a:spLocks noGrp="1"/>
          </p:cNvSpPr>
          <p:nvPr>
            <p:ph type="title"/>
          </p:nvPr>
        </p:nvSpPr>
        <p:spPr>
          <a:xfrm>
            <a:off x="1866628" y="333829"/>
            <a:ext cx="2664361" cy="627706"/>
          </a:xfrm>
        </p:spPr>
        <p:txBody>
          <a:bodyPr/>
          <a:lstStyle/>
          <a:p>
            <a:r>
              <a:rPr lang="en-US" dirty="0"/>
              <a:t>Function</a:t>
            </a:r>
          </a:p>
        </p:txBody>
      </p:sp>
      <p:pic>
        <p:nvPicPr>
          <p:cNvPr id="6" name="Content Placeholder 5">
            <a:extLst>
              <a:ext uri="{FF2B5EF4-FFF2-40B4-BE49-F238E27FC236}">
                <a16:creationId xmlns:a16="http://schemas.microsoft.com/office/drawing/2014/main" id="{61622AAD-0B51-4A77-BB0F-E922887733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3480" y="1026879"/>
            <a:ext cx="3979576" cy="4450093"/>
          </a:xfrm>
        </p:spPr>
      </p:pic>
      <p:sp>
        <p:nvSpPr>
          <p:cNvPr id="4" name="Text Placeholder 3">
            <a:extLst>
              <a:ext uri="{FF2B5EF4-FFF2-40B4-BE49-F238E27FC236}">
                <a16:creationId xmlns:a16="http://schemas.microsoft.com/office/drawing/2014/main" id="{7D1E65D7-B3B9-436B-B322-BB3D4F447D92}"/>
              </a:ext>
            </a:extLst>
          </p:cNvPr>
          <p:cNvSpPr>
            <a:spLocks noGrp="1"/>
          </p:cNvSpPr>
          <p:nvPr>
            <p:ph type="body" sz="half" idx="2"/>
          </p:nvPr>
        </p:nvSpPr>
        <p:spPr>
          <a:xfrm>
            <a:off x="1866627" y="1413915"/>
            <a:ext cx="4760416" cy="4383570"/>
          </a:xfrm>
        </p:spPr>
        <p:txBody>
          <a:bodyPr/>
          <a:lstStyle/>
          <a:p>
            <a:r>
              <a:rPr lang="en-US" sz="2800" b="1" dirty="0"/>
              <a:t>ALLOWANCE</a:t>
            </a:r>
            <a:r>
              <a:rPr lang="en-US" dirty="0"/>
              <a:t> </a:t>
            </a:r>
            <a:r>
              <a:rPr lang="en-US" sz="2800" b="1" dirty="0"/>
              <a:t>AMOUNT</a:t>
            </a:r>
          </a:p>
          <a:p>
            <a:r>
              <a:rPr lang="en-US" dirty="0"/>
              <a:t>This function will calculate the allowance amount that will be added to the employee salary according to their allowance type.</a:t>
            </a:r>
          </a:p>
          <a:p>
            <a:r>
              <a:rPr lang="en-US" dirty="0"/>
              <a:t>We have allowance like Medical, HRA, Overtime, Special Allowance and Meal.</a:t>
            </a:r>
          </a:p>
          <a:p>
            <a:r>
              <a:rPr lang="en-US" dirty="0"/>
              <a:t>In this function,</a:t>
            </a:r>
          </a:p>
          <a:p>
            <a:r>
              <a:rPr lang="en-US" dirty="0"/>
              <a:t>Certain amount is substituted for every allowance like</a:t>
            </a:r>
          </a:p>
          <a:p>
            <a:r>
              <a:rPr lang="en-US" dirty="0"/>
              <a:t>Medical = Rs 3000 will be substituted and so on.</a:t>
            </a:r>
          </a:p>
          <a:p>
            <a:endParaRPr lang="en-US" dirty="0"/>
          </a:p>
        </p:txBody>
      </p:sp>
    </p:spTree>
    <p:extLst>
      <p:ext uri="{BB962C8B-B14F-4D97-AF65-F5344CB8AC3E}">
        <p14:creationId xmlns:p14="http://schemas.microsoft.com/office/powerpoint/2010/main" val="4094478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B1E2-B458-43D9-BB67-1E3B1B5792AD}"/>
              </a:ext>
            </a:extLst>
          </p:cNvPr>
          <p:cNvSpPr>
            <a:spLocks noGrp="1"/>
          </p:cNvSpPr>
          <p:nvPr>
            <p:ph type="title"/>
          </p:nvPr>
        </p:nvSpPr>
        <p:spPr>
          <a:xfrm>
            <a:off x="1625568" y="236077"/>
            <a:ext cx="2664361" cy="569742"/>
          </a:xfrm>
        </p:spPr>
        <p:txBody>
          <a:bodyPr/>
          <a:lstStyle/>
          <a:p>
            <a:r>
              <a:rPr lang="en-US" dirty="0"/>
              <a:t>Stored Procedure</a:t>
            </a:r>
          </a:p>
        </p:txBody>
      </p:sp>
      <p:pic>
        <p:nvPicPr>
          <p:cNvPr id="6" name="Content Placeholder 5">
            <a:extLst>
              <a:ext uri="{FF2B5EF4-FFF2-40B4-BE49-F238E27FC236}">
                <a16:creationId xmlns:a16="http://schemas.microsoft.com/office/drawing/2014/main" id="{1EBA41F5-A42C-45FA-B887-2F9DD20AD6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7007" y="909858"/>
            <a:ext cx="4546366" cy="2672327"/>
          </a:xfrm>
        </p:spPr>
      </p:pic>
      <p:sp>
        <p:nvSpPr>
          <p:cNvPr id="4" name="Text Placeholder 3">
            <a:extLst>
              <a:ext uri="{FF2B5EF4-FFF2-40B4-BE49-F238E27FC236}">
                <a16:creationId xmlns:a16="http://schemas.microsoft.com/office/drawing/2014/main" id="{0566FC90-9031-44A2-B547-1DBAD6CFE8CC}"/>
              </a:ext>
            </a:extLst>
          </p:cNvPr>
          <p:cNvSpPr>
            <a:spLocks noGrp="1"/>
          </p:cNvSpPr>
          <p:nvPr>
            <p:ph type="body" sz="half" idx="2"/>
          </p:nvPr>
        </p:nvSpPr>
        <p:spPr>
          <a:xfrm>
            <a:off x="1810066" y="1385634"/>
            <a:ext cx="4119394" cy="2386397"/>
          </a:xfrm>
        </p:spPr>
        <p:txBody>
          <a:bodyPr>
            <a:normAutofit/>
          </a:bodyPr>
          <a:lstStyle/>
          <a:p>
            <a:r>
              <a:rPr lang="en-US" sz="2800" b="1" dirty="0"/>
              <a:t>Apply</a:t>
            </a:r>
            <a:r>
              <a:rPr lang="en-US" dirty="0"/>
              <a:t> </a:t>
            </a:r>
            <a:r>
              <a:rPr lang="en-US" sz="2800" b="1" dirty="0"/>
              <a:t>Leave</a:t>
            </a:r>
          </a:p>
          <a:p>
            <a:r>
              <a:rPr lang="en-US" dirty="0"/>
              <a:t>Employee can apply for leaves into their TIMESHEET and depending upon the type of leave and number of days on leave, some amount will be deducted from their salary.</a:t>
            </a:r>
          </a:p>
        </p:txBody>
      </p:sp>
      <p:sp>
        <p:nvSpPr>
          <p:cNvPr id="7" name="TextBox 6">
            <a:extLst>
              <a:ext uri="{FF2B5EF4-FFF2-40B4-BE49-F238E27FC236}">
                <a16:creationId xmlns:a16="http://schemas.microsoft.com/office/drawing/2014/main" id="{768EC41D-881E-4C81-93E0-1D7FCB2D5AB4}"/>
              </a:ext>
            </a:extLst>
          </p:cNvPr>
          <p:cNvSpPr txBox="1"/>
          <p:nvPr/>
        </p:nvSpPr>
        <p:spPr>
          <a:xfrm>
            <a:off x="1810066" y="4270342"/>
            <a:ext cx="1706132" cy="369332"/>
          </a:xfrm>
          <a:prstGeom prst="rect">
            <a:avLst/>
          </a:prstGeom>
          <a:noFill/>
        </p:spPr>
        <p:txBody>
          <a:bodyPr wrap="square" rtlCol="0">
            <a:spAutoFit/>
          </a:bodyPr>
          <a:lstStyle/>
          <a:p>
            <a:r>
              <a:rPr lang="en-US" dirty="0"/>
              <a:t>TIMESHEET</a:t>
            </a:r>
          </a:p>
        </p:txBody>
      </p:sp>
      <p:pic>
        <p:nvPicPr>
          <p:cNvPr id="9" name="Picture 8">
            <a:extLst>
              <a:ext uri="{FF2B5EF4-FFF2-40B4-BE49-F238E27FC236}">
                <a16:creationId xmlns:a16="http://schemas.microsoft.com/office/drawing/2014/main" id="{50391951-C9D7-4AC3-9669-792282450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066" y="4782384"/>
            <a:ext cx="8361456" cy="1401599"/>
          </a:xfrm>
          <a:prstGeom prst="rect">
            <a:avLst/>
          </a:prstGeom>
        </p:spPr>
      </p:pic>
    </p:spTree>
    <p:extLst>
      <p:ext uri="{BB962C8B-B14F-4D97-AF65-F5344CB8AC3E}">
        <p14:creationId xmlns:p14="http://schemas.microsoft.com/office/powerpoint/2010/main" val="66355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39E6-AA4B-4AE8-84AF-77F3440BF698}"/>
              </a:ext>
            </a:extLst>
          </p:cNvPr>
          <p:cNvSpPr>
            <a:spLocks noGrp="1"/>
          </p:cNvSpPr>
          <p:nvPr>
            <p:ph type="title"/>
          </p:nvPr>
        </p:nvSpPr>
        <p:spPr>
          <a:xfrm>
            <a:off x="1876055" y="333829"/>
            <a:ext cx="2664361" cy="797388"/>
          </a:xfrm>
        </p:spPr>
        <p:txBody>
          <a:bodyPr/>
          <a:lstStyle/>
          <a:p>
            <a:r>
              <a:rPr lang="en-US" dirty="0"/>
              <a:t>Stored Procedure</a:t>
            </a:r>
          </a:p>
        </p:txBody>
      </p:sp>
      <p:pic>
        <p:nvPicPr>
          <p:cNvPr id="6" name="Content Placeholder 5">
            <a:extLst>
              <a:ext uri="{FF2B5EF4-FFF2-40B4-BE49-F238E27FC236}">
                <a16:creationId xmlns:a16="http://schemas.microsoft.com/office/drawing/2014/main" id="{8C4EDD6A-9866-44BD-BFCC-EA7A3665B3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1645" y="1406766"/>
            <a:ext cx="4731983" cy="2022234"/>
          </a:xfrm>
        </p:spPr>
      </p:pic>
      <p:sp>
        <p:nvSpPr>
          <p:cNvPr id="4" name="Text Placeholder 3">
            <a:extLst>
              <a:ext uri="{FF2B5EF4-FFF2-40B4-BE49-F238E27FC236}">
                <a16:creationId xmlns:a16="http://schemas.microsoft.com/office/drawing/2014/main" id="{D1F32D66-E54B-4B33-A023-4A4032825AE6}"/>
              </a:ext>
            </a:extLst>
          </p:cNvPr>
          <p:cNvSpPr>
            <a:spLocks noGrp="1"/>
          </p:cNvSpPr>
          <p:nvPr>
            <p:ph type="body" sz="half" idx="2"/>
          </p:nvPr>
        </p:nvSpPr>
        <p:spPr>
          <a:xfrm>
            <a:off x="1876054" y="1489329"/>
            <a:ext cx="4009415" cy="2451075"/>
          </a:xfrm>
        </p:spPr>
        <p:txBody>
          <a:bodyPr>
            <a:normAutofit lnSpcReduction="10000"/>
          </a:bodyPr>
          <a:lstStyle/>
          <a:p>
            <a:r>
              <a:rPr lang="en-US" sz="3000" b="1" dirty="0"/>
              <a:t>Deduction</a:t>
            </a:r>
            <a:r>
              <a:rPr lang="en-US" sz="2400" b="1" dirty="0"/>
              <a:t> </a:t>
            </a:r>
            <a:r>
              <a:rPr lang="en-US" sz="3100" b="1" dirty="0"/>
              <a:t>Addition</a:t>
            </a:r>
          </a:p>
          <a:p>
            <a:r>
              <a:rPr lang="en-US" sz="2400" dirty="0"/>
              <a:t>Deduction will be reflected into employee salary according to their services they use.</a:t>
            </a:r>
          </a:p>
        </p:txBody>
      </p:sp>
      <p:pic>
        <p:nvPicPr>
          <p:cNvPr id="8" name="Picture 7">
            <a:extLst>
              <a:ext uri="{FF2B5EF4-FFF2-40B4-BE49-F238E27FC236}">
                <a16:creationId xmlns:a16="http://schemas.microsoft.com/office/drawing/2014/main" id="{9CFA57D3-3345-4DDF-B79E-231DD2433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188" y="4076787"/>
            <a:ext cx="5701806" cy="2583767"/>
          </a:xfrm>
          <a:prstGeom prst="rect">
            <a:avLst/>
          </a:prstGeom>
        </p:spPr>
      </p:pic>
      <p:pic>
        <p:nvPicPr>
          <p:cNvPr id="5" name="Picture 4">
            <a:extLst>
              <a:ext uri="{FF2B5EF4-FFF2-40B4-BE49-F238E27FC236}">
                <a16:creationId xmlns:a16="http://schemas.microsoft.com/office/drawing/2014/main" id="{9623A10B-4159-4071-BB62-2DF1D6132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872" y="4741682"/>
            <a:ext cx="3375939" cy="1052452"/>
          </a:xfrm>
          <a:prstGeom prst="rect">
            <a:avLst/>
          </a:prstGeom>
        </p:spPr>
      </p:pic>
      <p:sp>
        <p:nvSpPr>
          <p:cNvPr id="7" name="Arrow: Right 6">
            <a:extLst>
              <a:ext uri="{FF2B5EF4-FFF2-40B4-BE49-F238E27FC236}">
                <a16:creationId xmlns:a16="http://schemas.microsoft.com/office/drawing/2014/main" id="{57DAD98D-E623-43A2-BCAD-0C3C30F42378}"/>
              </a:ext>
            </a:extLst>
          </p:cNvPr>
          <p:cNvSpPr/>
          <p:nvPr/>
        </p:nvSpPr>
        <p:spPr>
          <a:xfrm>
            <a:off x="7154944" y="5451234"/>
            <a:ext cx="575035" cy="261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B8E1A2-BC11-4E38-A9BB-87521F22F2BA}"/>
              </a:ext>
            </a:extLst>
          </p:cNvPr>
          <p:cNvSpPr txBox="1"/>
          <p:nvPr/>
        </p:nvSpPr>
        <p:spPr>
          <a:xfrm>
            <a:off x="6523348" y="942680"/>
            <a:ext cx="1847654" cy="382595"/>
          </a:xfrm>
          <a:prstGeom prst="rect">
            <a:avLst/>
          </a:prstGeom>
          <a:noFill/>
        </p:spPr>
        <p:txBody>
          <a:bodyPr wrap="square" rtlCol="0">
            <a:spAutoFit/>
          </a:bodyPr>
          <a:lstStyle/>
          <a:p>
            <a:r>
              <a:rPr lang="en-US" dirty="0"/>
              <a:t>Deduction</a:t>
            </a:r>
          </a:p>
        </p:txBody>
      </p:sp>
      <p:sp>
        <p:nvSpPr>
          <p:cNvPr id="10" name="TextBox 9">
            <a:extLst>
              <a:ext uri="{FF2B5EF4-FFF2-40B4-BE49-F238E27FC236}">
                <a16:creationId xmlns:a16="http://schemas.microsoft.com/office/drawing/2014/main" id="{57D710B2-2E0A-4B8B-B37F-928ED8327F67}"/>
              </a:ext>
            </a:extLst>
          </p:cNvPr>
          <p:cNvSpPr txBox="1"/>
          <p:nvPr/>
        </p:nvSpPr>
        <p:spPr>
          <a:xfrm>
            <a:off x="7729979" y="4270845"/>
            <a:ext cx="3091992" cy="369332"/>
          </a:xfrm>
          <a:prstGeom prst="rect">
            <a:avLst/>
          </a:prstGeom>
          <a:noFill/>
        </p:spPr>
        <p:txBody>
          <a:bodyPr wrap="square" rtlCol="0">
            <a:spAutoFit/>
          </a:bodyPr>
          <a:lstStyle/>
          <a:p>
            <a:r>
              <a:rPr lang="en-US" dirty="0"/>
              <a:t>Employee Deduction</a:t>
            </a:r>
          </a:p>
        </p:txBody>
      </p:sp>
    </p:spTree>
    <p:extLst>
      <p:ext uri="{BB962C8B-B14F-4D97-AF65-F5344CB8AC3E}">
        <p14:creationId xmlns:p14="http://schemas.microsoft.com/office/powerpoint/2010/main" val="1517305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D278-67FC-4B78-8E28-17C915F8B9F9}"/>
              </a:ext>
            </a:extLst>
          </p:cNvPr>
          <p:cNvSpPr>
            <a:spLocks noGrp="1"/>
          </p:cNvSpPr>
          <p:nvPr>
            <p:ph type="title"/>
          </p:nvPr>
        </p:nvSpPr>
        <p:spPr>
          <a:xfrm>
            <a:off x="1885481" y="504363"/>
            <a:ext cx="2664361" cy="602910"/>
          </a:xfrm>
        </p:spPr>
        <p:txBody>
          <a:bodyPr/>
          <a:lstStyle/>
          <a:p>
            <a:r>
              <a:rPr lang="en-US" dirty="0"/>
              <a:t>Function</a:t>
            </a:r>
          </a:p>
        </p:txBody>
      </p:sp>
      <p:pic>
        <p:nvPicPr>
          <p:cNvPr id="6" name="Content Placeholder 5">
            <a:extLst>
              <a:ext uri="{FF2B5EF4-FFF2-40B4-BE49-F238E27FC236}">
                <a16:creationId xmlns:a16="http://schemas.microsoft.com/office/drawing/2014/main" id="{6954E2BC-68FD-438F-91A5-2D9C3D2727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5720" y="975489"/>
            <a:ext cx="4380202" cy="3587083"/>
          </a:xfrm>
        </p:spPr>
      </p:pic>
      <p:sp>
        <p:nvSpPr>
          <p:cNvPr id="4" name="Text Placeholder 3">
            <a:extLst>
              <a:ext uri="{FF2B5EF4-FFF2-40B4-BE49-F238E27FC236}">
                <a16:creationId xmlns:a16="http://schemas.microsoft.com/office/drawing/2014/main" id="{8A288A0D-7213-40B7-8D00-C3C48D4BF9B7}"/>
              </a:ext>
            </a:extLst>
          </p:cNvPr>
          <p:cNvSpPr>
            <a:spLocks noGrp="1"/>
          </p:cNvSpPr>
          <p:nvPr>
            <p:ph type="body" sz="half" idx="2"/>
          </p:nvPr>
        </p:nvSpPr>
        <p:spPr>
          <a:xfrm>
            <a:off x="1715798" y="1545890"/>
            <a:ext cx="4666148" cy="4458984"/>
          </a:xfrm>
        </p:spPr>
        <p:txBody>
          <a:bodyPr>
            <a:normAutofit/>
          </a:bodyPr>
          <a:lstStyle/>
          <a:p>
            <a:r>
              <a:rPr lang="en-US" sz="2800" b="1" dirty="0"/>
              <a:t>DEDUCTION</a:t>
            </a:r>
            <a:r>
              <a:rPr lang="en-US" dirty="0"/>
              <a:t> </a:t>
            </a:r>
            <a:r>
              <a:rPr lang="en-US" sz="2800" b="1" dirty="0"/>
              <a:t>AMOUNT</a:t>
            </a:r>
          </a:p>
          <a:p>
            <a:r>
              <a:rPr lang="en-US" dirty="0"/>
              <a:t>This function will calculate the deduction amount that will be deducted from the employee salary according to their deduction type.</a:t>
            </a:r>
          </a:p>
          <a:p>
            <a:endParaRPr lang="en-US" dirty="0"/>
          </a:p>
          <a:p>
            <a:r>
              <a:rPr lang="en-US" dirty="0"/>
              <a:t>We have deductions like Mobile Reimbursement, Medical, Life Insurance, PPF, Loan etc..</a:t>
            </a:r>
          </a:p>
          <a:p>
            <a:r>
              <a:rPr lang="en-US" dirty="0"/>
              <a:t>In this function,</a:t>
            </a:r>
          </a:p>
          <a:p>
            <a:r>
              <a:rPr lang="en-US" dirty="0"/>
              <a:t>Certain amount is substituted for every allowance like</a:t>
            </a:r>
          </a:p>
          <a:p>
            <a:r>
              <a:rPr lang="en-US" dirty="0"/>
              <a:t>Medical = Rs 3000 will be substituted and so on.</a:t>
            </a:r>
          </a:p>
          <a:p>
            <a:endParaRPr lang="en-US" dirty="0"/>
          </a:p>
          <a:p>
            <a:endParaRPr lang="en-US" dirty="0"/>
          </a:p>
        </p:txBody>
      </p:sp>
    </p:spTree>
    <p:extLst>
      <p:ext uri="{BB962C8B-B14F-4D97-AF65-F5344CB8AC3E}">
        <p14:creationId xmlns:p14="http://schemas.microsoft.com/office/powerpoint/2010/main" val="3801569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6960-6F19-4788-BA4D-6AEC24C9E64F}"/>
              </a:ext>
            </a:extLst>
          </p:cNvPr>
          <p:cNvSpPr>
            <a:spLocks noGrp="1"/>
          </p:cNvSpPr>
          <p:nvPr>
            <p:ph type="title"/>
          </p:nvPr>
        </p:nvSpPr>
        <p:spPr>
          <a:xfrm>
            <a:off x="1970321" y="377479"/>
            <a:ext cx="2664361" cy="631190"/>
          </a:xfrm>
        </p:spPr>
        <p:txBody>
          <a:bodyPr/>
          <a:lstStyle/>
          <a:p>
            <a:r>
              <a:rPr lang="en-US" dirty="0"/>
              <a:t>Stored Procedure</a:t>
            </a:r>
          </a:p>
        </p:txBody>
      </p:sp>
      <p:pic>
        <p:nvPicPr>
          <p:cNvPr id="6" name="Content Placeholder 5">
            <a:extLst>
              <a:ext uri="{FF2B5EF4-FFF2-40B4-BE49-F238E27FC236}">
                <a16:creationId xmlns:a16="http://schemas.microsoft.com/office/drawing/2014/main" id="{8713B8FC-9A49-43DC-825C-0F7A8A783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7612" y="4721150"/>
            <a:ext cx="5404457" cy="1952920"/>
          </a:xfrm>
        </p:spPr>
      </p:pic>
      <p:sp>
        <p:nvSpPr>
          <p:cNvPr id="4" name="Text Placeholder 3">
            <a:extLst>
              <a:ext uri="{FF2B5EF4-FFF2-40B4-BE49-F238E27FC236}">
                <a16:creationId xmlns:a16="http://schemas.microsoft.com/office/drawing/2014/main" id="{9526D899-F427-4E20-9E1D-5CE7782A8015}"/>
              </a:ext>
            </a:extLst>
          </p:cNvPr>
          <p:cNvSpPr>
            <a:spLocks noGrp="1"/>
          </p:cNvSpPr>
          <p:nvPr>
            <p:ph type="body" sz="half" idx="2"/>
          </p:nvPr>
        </p:nvSpPr>
        <p:spPr>
          <a:xfrm>
            <a:off x="1046375" y="1517609"/>
            <a:ext cx="5203596" cy="4647521"/>
          </a:xfrm>
        </p:spPr>
        <p:txBody>
          <a:bodyPr/>
          <a:lstStyle/>
          <a:p>
            <a:r>
              <a:rPr lang="en-US" sz="4400" b="1" dirty="0"/>
              <a:t>Salary</a:t>
            </a:r>
            <a:r>
              <a:rPr lang="en-US" dirty="0"/>
              <a:t> </a:t>
            </a:r>
            <a:r>
              <a:rPr lang="en-US" sz="4400" b="1" dirty="0"/>
              <a:t>Credited</a:t>
            </a:r>
          </a:p>
          <a:p>
            <a:r>
              <a:rPr lang="en-US" sz="2400" dirty="0"/>
              <a:t>On every 30</a:t>
            </a:r>
            <a:r>
              <a:rPr lang="en-US" sz="2400" baseline="30000" dirty="0"/>
              <a:t>th</a:t>
            </a:r>
            <a:r>
              <a:rPr lang="en-US" sz="2400" dirty="0"/>
              <a:t> of the month salary will be credited in the bank account of each employee after calculating the net salary based on </a:t>
            </a:r>
            <a:r>
              <a:rPr lang="en-US" sz="3200" dirty="0"/>
              <a:t> </a:t>
            </a:r>
            <a:r>
              <a:rPr lang="en-US" sz="2400" dirty="0"/>
              <a:t>allowances</a:t>
            </a:r>
            <a:r>
              <a:rPr lang="en-US" sz="3200" dirty="0"/>
              <a:t> </a:t>
            </a:r>
            <a:r>
              <a:rPr lang="en-US" sz="2400" dirty="0"/>
              <a:t>and</a:t>
            </a:r>
            <a:r>
              <a:rPr lang="en-US" sz="3200" dirty="0"/>
              <a:t> </a:t>
            </a:r>
            <a:r>
              <a:rPr lang="en-US" sz="2400" dirty="0"/>
              <a:t>deductions</a:t>
            </a:r>
            <a:r>
              <a:rPr lang="en-US" sz="3200" dirty="0"/>
              <a:t>.</a:t>
            </a:r>
          </a:p>
        </p:txBody>
      </p:sp>
      <p:pic>
        <p:nvPicPr>
          <p:cNvPr id="8" name="Picture 7">
            <a:extLst>
              <a:ext uri="{FF2B5EF4-FFF2-40B4-BE49-F238E27FC236}">
                <a16:creationId xmlns:a16="http://schemas.microsoft.com/office/drawing/2014/main" id="{4330A774-08EF-4BEF-A77A-1A8E45396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907" y="693074"/>
            <a:ext cx="4927403" cy="3013305"/>
          </a:xfrm>
          <a:prstGeom prst="rect">
            <a:avLst/>
          </a:prstGeom>
        </p:spPr>
      </p:pic>
      <p:sp>
        <p:nvSpPr>
          <p:cNvPr id="9" name="TextBox 8">
            <a:extLst>
              <a:ext uri="{FF2B5EF4-FFF2-40B4-BE49-F238E27FC236}">
                <a16:creationId xmlns:a16="http://schemas.microsoft.com/office/drawing/2014/main" id="{9DA18B66-8C21-48FB-BB82-211CD6AD0A02}"/>
              </a:ext>
            </a:extLst>
          </p:cNvPr>
          <p:cNvSpPr txBox="1"/>
          <p:nvPr/>
        </p:nvSpPr>
        <p:spPr>
          <a:xfrm>
            <a:off x="6730738" y="4336330"/>
            <a:ext cx="1206631" cy="369332"/>
          </a:xfrm>
          <a:prstGeom prst="rect">
            <a:avLst/>
          </a:prstGeom>
          <a:noFill/>
        </p:spPr>
        <p:txBody>
          <a:bodyPr wrap="square" rtlCol="0">
            <a:spAutoFit/>
          </a:bodyPr>
          <a:lstStyle/>
          <a:p>
            <a:r>
              <a:rPr lang="en-US" dirty="0"/>
              <a:t>Payroll</a:t>
            </a:r>
          </a:p>
        </p:txBody>
      </p:sp>
    </p:spTree>
    <p:extLst>
      <p:ext uri="{BB962C8B-B14F-4D97-AF65-F5344CB8AC3E}">
        <p14:creationId xmlns:p14="http://schemas.microsoft.com/office/powerpoint/2010/main" val="341375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691-0A09-4550-BBED-920A5B752593}"/>
              </a:ext>
            </a:extLst>
          </p:cNvPr>
          <p:cNvSpPr>
            <a:spLocks noGrp="1"/>
          </p:cNvSpPr>
          <p:nvPr>
            <p:ph type="title"/>
          </p:nvPr>
        </p:nvSpPr>
        <p:spPr>
          <a:xfrm>
            <a:off x="1970322" y="527930"/>
            <a:ext cx="2664361" cy="555776"/>
          </a:xfrm>
        </p:spPr>
        <p:txBody>
          <a:bodyPr/>
          <a:lstStyle/>
          <a:p>
            <a:r>
              <a:rPr lang="en-US" dirty="0"/>
              <a:t>Stored Procedure</a:t>
            </a:r>
          </a:p>
        </p:txBody>
      </p:sp>
      <p:pic>
        <p:nvPicPr>
          <p:cNvPr id="6" name="Content Placeholder 5">
            <a:extLst>
              <a:ext uri="{FF2B5EF4-FFF2-40B4-BE49-F238E27FC236}">
                <a16:creationId xmlns:a16="http://schemas.microsoft.com/office/drawing/2014/main" id="{C2446625-1ACB-4607-8F7E-70C17DC6E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4623" y="1517610"/>
            <a:ext cx="4391221" cy="3525731"/>
          </a:xfrm>
        </p:spPr>
      </p:pic>
      <p:sp>
        <p:nvSpPr>
          <p:cNvPr id="4" name="Text Placeholder 3">
            <a:extLst>
              <a:ext uri="{FF2B5EF4-FFF2-40B4-BE49-F238E27FC236}">
                <a16:creationId xmlns:a16="http://schemas.microsoft.com/office/drawing/2014/main" id="{D16E5575-C9D3-4B28-835D-5AA220E277FC}"/>
              </a:ext>
            </a:extLst>
          </p:cNvPr>
          <p:cNvSpPr>
            <a:spLocks noGrp="1"/>
          </p:cNvSpPr>
          <p:nvPr>
            <p:ph type="body" sz="half" idx="2"/>
          </p:nvPr>
        </p:nvSpPr>
        <p:spPr>
          <a:xfrm>
            <a:off x="1357578" y="1300793"/>
            <a:ext cx="5326025" cy="4355289"/>
          </a:xfrm>
        </p:spPr>
        <p:txBody>
          <a:bodyPr/>
          <a:lstStyle/>
          <a:p>
            <a:r>
              <a:rPr lang="en-US" sz="4400" b="1" dirty="0"/>
              <a:t>View</a:t>
            </a:r>
            <a:r>
              <a:rPr lang="en-US" dirty="0"/>
              <a:t> </a:t>
            </a:r>
            <a:r>
              <a:rPr lang="en-US" sz="4400" b="1" dirty="0"/>
              <a:t>Pay</a:t>
            </a:r>
            <a:r>
              <a:rPr lang="en-US" dirty="0"/>
              <a:t> </a:t>
            </a:r>
            <a:r>
              <a:rPr lang="en-US" sz="4400" b="1" dirty="0"/>
              <a:t>Slip</a:t>
            </a:r>
          </a:p>
          <a:p>
            <a:r>
              <a:rPr lang="en-US" sz="2400" dirty="0"/>
              <a:t>This procedure help in maintain the history of the employee pay slip and shows all the details about the salary like their PF deduction, bonus, basic salary and Net Salary.</a:t>
            </a:r>
          </a:p>
        </p:txBody>
      </p:sp>
    </p:spTree>
    <p:extLst>
      <p:ext uri="{BB962C8B-B14F-4D97-AF65-F5344CB8AC3E}">
        <p14:creationId xmlns:p14="http://schemas.microsoft.com/office/powerpoint/2010/main" val="303415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068C-9222-42FD-945B-9E05129B3EF7}"/>
              </a:ext>
            </a:extLst>
          </p:cNvPr>
          <p:cNvSpPr>
            <a:spLocks noGrp="1"/>
          </p:cNvSpPr>
          <p:nvPr>
            <p:ph type="title"/>
          </p:nvPr>
        </p:nvSpPr>
        <p:spPr/>
        <p:txBody>
          <a:bodyPr/>
          <a:lstStyle/>
          <a:p>
            <a:pPr algn="l"/>
            <a:r>
              <a:rPr lang="en-US"/>
              <a:t>Software Requirements</a:t>
            </a:r>
            <a:endParaRPr lang="en-US" dirty="0"/>
          </a:p>
        </p:txBody>
      </p:sp>
      <p:sp>
        <p:nvSpPr>
          <p:cNvPr id="3" name="Content Placeholder 2">
            <a:extLst>
              <a:ext uri="{FF2B5EF4-FFF2-40B4-BE49-F238E27FC236}">
                <a16:creationId xmlns:a16="http://schemas.microsoft.com/office/drawing/2014/main" id="{B50F93A5-9C57-4442-83F5-E7B5CCFA1755}"/>
              </a:ext>
            </a:extLst>
          </p:cNvPr>
          <p:cNvSpPr>
            <a:spLocks noGrp="1"/>
          </p:cNvSpPr>
          <p:nvPr>
            <p:ph idx="1"/>
          </p:nvPr>
        </p:nvSpPr>
        <p:spPr/>
        <p:txBody>
          <a:bodyPr/>
          <a:lstStyle/>
          <a:p>
            <a:r>
              <a:rPr lang="en-US" dirty="0" err="1"/>
              <a:t>Sql</a:t>
            </a:r>
            <a:r>
              <a:rPr lang="en-US" dirty="0"/>
              <a:t> developer</a:t>
            </a:r>
          </a:p>
          <a:p>
            <a:r>
              <a:rPr lang="en-US" dirty="0" err="1"/>
              <a:t>Sql</a:t>
            </a:r>
            <a:r>
              <a:rPr lang="en-US" dirty="0"/>
              <a:t> </a:t>
            </a:r>
            <a:r>
              <a:rPr lang="en-US" dirty="0" err="1"/>
              <a:t>datamodeler</a:t>
            </a:r>
            <a:endParaRPr lang="en-US" dirty="0"/>
          </a:p>
          <a:p>
            <a:r>
              <a:rPr lang="en-US" dirty="0" err="1"/>
              <a:t>Sqlcl</a:t>
            </a:r>
            <a:endParaRPr lang="en-US" dirty="0"/>
          </a:p>
          <a:p>
            <a:r>
              <a:rPr lang="en-US" dirty="0" err="1"/>
              <a:t>LiquiBase</a:t>
            </a:r>
            <a:endParaRPr lang="en-US" dirty="0"/>
          </a:p>
          <a:p>
            <a:r>
              <a:rPr lang="en-US" dirty="0"/>
              <a:t>Jenkins</a:t>
            </a:r>
          </a:p>
          <a:p>
            <a:r>
              <a:rPr lang="en-US" dirty="0"/>
              <a:t>Git</a:t>
            </a:r>
          </a:p>
        </p:txBody>
      </p:sp>
      <p:pic>
        <p:nvPicPr>
          <p:cNvPr id="5" name="Picture 4">
            <a:extLst>
              <a:ext uri="{FF2B5EF4-FFF2-40B4-BE49-F238E27FC236}">
                <a16:creationId xmlns:a16="http://schemas.microsoft.com/office/drawing/2014/main" id="{A6F4BEEF-8B1C-4017-AD12-4BACD1D11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5811" y="808057"/>
            <a:ext cx="1935144" cy="1935144"/>
          </a:xfrm>
          <a:prstGeom prst="rect">
            <a:avLst/>
          </a:prstGeom>
        </p:spPr>
      </p:pic>
      <p:pic>
        <p:nvPicPr>
          <p:cNvPr id="7" name="Picture 6">
            <a:extLst>
              <a:ext uri="{FF2B5EF4-FFF2-40B4-BE49-F238E27FC236}">
                <a16:creationId xmlns:a16="http://schemas.microsoft.com/office/drawing/2014/main" id="{C1275102-08AB-4711-BFCA-0EBEE6611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06631"/>
            <a:ext cx="1971675" cy="1971675"/>
          </a:xfrm>
          <a:prstGeom prst="rect">
            <a:avLst/>
          </a:prstGeom>
        </p:spPr>
      </p:pic>
      <p:pic>
        <p:nvPicPr>
          <p:cNvPr id="9" name="Picture 8">
            <a:extLst>
              <a:ext uri="{FF2B5EF4-FFF2-40B4-BE49-F238E27FC236}">
                <a16:creationId xmlns:a16="http://schemas.microsoft.com/office/drawing/2014/main" id="{340C5684-2E78-4140-9F30-C794C6BB0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2643" y="3567435"/>
            <a:ext cx="2482508" cy="2482508"/>
          </a:xfrm>
          <a:prstGeom prst="rect">
            <a:avLst/>
          </a:prstGeom>
        </p:spPr>
      </p:pic>
    </p:spTree>
    <p:extLst>
      <p:ext uri="{BB962C8B-B14F-4D97-AF65-F5344CB8AC3E}">
        <p14:creationId xmlns:p14="http://schemas.microsoft.com/office/powerpoint/2010/main" val="197864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50C6-F1B3-4517-84C6-B4C05118A5B9}"/>
              </a:ext>
            </a:extLst>
          </p:cNvPr>
          <p:cNvSpPr>
            <a:spLocks noGrp="1"/>
          </p:cNvSpPr>
          <p:nvPr>
            <p:ph type="title"/>
          </p:nvPr>
        </p:nvSpPr>
        <p:spPr>
          <a:xfrm>
            <a:off x="4650048" y="2918885"/>
            <a:ext cx="3094683" cy="942605"/>
          </a:xfrm>
        </p:spPr>
        <p:txBody>
          <a:bodyPr>
            <a:normAutofit fontScale="90000"/>
          </a:bodyPr>
          <a:lstStyle/>
          <a:p>
            <a:pPr algn="l"/>
            <a:r>
              <a:rPr lang="en-US" sz="5400" dirty="0"/>
              <a:t>Team Members</a:t>
            </a:r>
          </a:p>
        </p:txBody>
      </p:sp>
      <p:pic>
        <p:nvPicPr>
          <p:cNvPr id="15" name="Picture 14">
            <a:extLst>
              <a:ext uri="{FF2B5EF4-FFF2-40B4-BE49-F238E27FC236}">
                <a16:creationId xmlns:a16="http://schemas.microsoft.com/office/drawing/2014/main" id="{6495B475-C6CD-4309-8296-18B8B6B0D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267" y="138158"/>
            <a:ext cx="2058288" cy="2058288"/>
          </a:xfrm>
          <a:prstGeom prst="rect">
            <a:avLst/>
          </a:prstGeom>
        </p:spPr>
      </p:pic>
      <p:pic>
        <p:nvPicPr>
          <p:cNvPr id="19" name="Content Placeholder 18">
            <a:extLst>
              <a:ext uri="{FF2B5EF4-FFF2-40B4-BE49-F238E27FC236}">
                <a16:creationId xmlns:a16="http://schemas.microsoft.com/office/drawing/2014/main" id="{41A71D18-0236-406C-BBBE-D9F4B8B6F4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8263" y="138158"/>
            <a:ext cx="2158118" cy="2158118"/>
          </a:xfrm>
        </p:spPr>
      </p:pic>
      <p:pic>
        <p:nvPicPr>
          <p:cNvPr id="21" name="Picture 20">
            <a:extLst>
              <a:ext uri="{FF2B5EF4-FFF2-40B4-BE49-F238E27FC236}">
                <a16:creationId xmlns:a16="http://schemas.microsoft.com/office/drawing/2014/main" id="{742628E9-00E5-4E04-A0CE-483A41CB4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287" y="3397737"/>
            <a:ext cx="2218247" cy="2218247"/>
          </a:xfrm>
          <a:prstGeom prst="rect">
            <a:avLst/>
          </a:prstGeom>
        </p:spPr>
      </p:pic>
      <p:sp>
        <p:nvSpPr>
          <p:cNvPr id="26" name="TextBox 25">
            <a:extLst>
              <a:ext uri="{FF2B5EF4-FFF2-40B4-BE49-F238E27FC236}">
                <a16:creationId xmlns:a16="http://schemas.microsoft.com/office/drawing/2014/main" id="{01EFEA28-0466-4517-94E8-C6FF49769BDE}"/>
              </a:ext>
            </a:extLst>
          </p:cNvPr>
          <p:cNvSpPr txBox="1"/>
          <p:nvPr/>
        </p:nvSpPr>
        <p:spPr>
          <a:xfrm>
            <a:off x="834497" y="2325766"/>
            <a:ext cx="3714161" cy="646331"/>
          </a:xfrm>
          <a:prstGeom prst="rect">
            <a:avLst/>
          </a:prstGeom>
          <a:noFill/>
        </p:spPr>
        <p:txBody>
          <a:bodyPr wrap="square" rtlCol="0">
            <a:spAutoFit/>
          </a:bodyPr>
          <a:lstStyle/>
          <a:p>
            <a:pPr algn="ctr"/>
            <a:r>
              <a:rPr lang="en-US" dirty="0"/>
              <a:t>Varun Awasthi</a:t>
            </a:r>
          </a:p>
          <a:p>
            <a:pPr algn="ctr"/>
            <a:r>
              <a:rPr lang="en-US" dirty="0"/>
              <a:t>varun.awasthi@globallogic.com</a:t>
            </a:r>
          </a:p>
        </p:txBody>
      </p:sp>
      <p:sp>
        <p:nvSpPr>
          <p:cNvPr id="28" name="TextBox 27">
            <a:extLst>
              <a:ext uri="{FF2B5EF4-FFF2-40B4-BE49-F238E27FC236}">
                <a16:creationId xmlns:a16="http://schemas.microsoft.com/office/drawing/2014/main" id="{9D5E6398-FF81-49C8-BF1E-C608C3475CCA}"/>
              </a:ext>
            </a:extLst>
          </p:cNvPr>
          <p:cNvSpPr txBox="1"/>
          <p:nvPr/>
        </p:nvSpPr>
        <p:spPr>
          <a:xfrm>
            <a:off x="7846122" y="2316339"/>
            <a:ext cx="3016578" cy="646331"/>
          </a:xfrm>
          <a:prstGeom prst="rect">
            <a:avLst/>
          </a:prstGeom>
          <a:noFill/>
        </p:spPr>
        <p:txBody>
          <a:bodyPr wrap="square" rtlCol="0">
            <a:spAutoFit/>
          </a:bodyPr>
          <a:lstStyle/>
          <a:p>
            <a:pPr algn="ctr"/>
            <a:r>
              <a:rPr lang="en-US" dirty="0"/>
              <a:t>Syed Aziz</a:t>
            </a:r>
          </a:p>
          <a:p>
            <a:pPr algn="ctr"/>
            <a:r>
              <a:rPr lang="en-US" dirty="0"/>
              <a:t>syed.aziz@globallogic.com</a:t>
            </a:r>
          </a:p>
        </p:txBody>
      </p:sp>
      <p:sp>
        <p:nvSpPr>
          <p:cNvPr id="29" name="TextBox 28">
            <a:extLst>
              <a:ext uri="{FF2B5EF4-FFF2-40B4-BE49-F238E27FC236}">
                <a16:creationId xmlns:a16="http://schemas.microsoft.com/office/drawing/2014/main" id="{B91EB76A-BA3D-42E8-8AEF-8F9EF087BB4A}"/>
              </a:ext>
            </a:extLst>
          </p:cNvPr>
          <p:cNvSpPr txBox="1"/>
          <p:nvPr/>
        </p:nvSpPr>
        <p:spPr>
          <a:xfrm>
            <a:off x="834496" y="5801020"/>
            <a:ext cx="3714161" cy="646331"/>
          </a:xfrm>
          <a:prstGeom prst="rect">
            <a:avLst/>
          </a:prstGeom>
          <a:noFill/>
        </p:spPr>
        <p:txBody>
          <a:bodyPr wrap="square" rtlCol="0">
            <a:spAutoFit/>
          </a:bodyPr>
          <a:lstStyle/>
          <a:p>
            <a:pPr algn="ctr"/>
            <a:r>
              <a:rPr lang="en-US" dirty="0"/>
              <a:t>Shivani Raut</a:t>
            </a:r>
          </a:p>
          <a:p>
            <a:pPr algn="ctr"/>
            <a:r>
              <a:rPr lang="en-US" dirty="0"/>
              <a:t>shivani.raut@globallogic.com</a:t>
            </a:r>
          </a:p>
        </p:txBody>
      </p:sp>
      <p:sp>
        <p:nvSpPr>
          <p:cNvPr id="30" name="TextBox 29">
            <a:extLst>
              <a:ext uri="{FF2B5EF4-FFF2-40B4-BE49-F238E27FC236}">
                <a16:creationId xmlns:a16="http://schemas.microsoft.com/office/drawing/2014/main" id="{F042FBF9-8354-46BD-9012-E935B5EDABBC}"/>
              </a:ext>
            </a:extLst>
          </p:cNvPr>
          <p:cNvSpPr txBox="1"/>
          <p:nvPr/>
        </p:nvSpPr>
        <p:spPr>
          <a:xfrm>
            <a:off x="7775064" y="5727885"/>
            <a:ext cx="3516198" cy="646331"/>
          </a:xfrm>
          <a:prstGeom prst="rect">
            <a:avLst/>
          </a:prstGeom>
          <a:noFill/>
        </p:spPr>
        <p:txBody>
          <a:bodyPr wrap="square" rtlCol="0">
            <a:spAutoFit/>
          </a:bodyPr>
          <a:lstStyle/>
          <a:p>
            <a:pPr algn="ctr"/>
            <a:r>
              <a:rPr lang="en-US" dirty="0"/>
              <a:t>Shivani </a:t>
            </a:r>
            <a:r>
              <a:rPr lang="en-US" dirty="0" err="1"/>
              <a:t>Chahar</a:t>
            </a:r>
            <a:endParaRPr lang="en-US" dirty="0"/>
          </a:p>
          <a:p>
            <a:pPr algn="ctr"/>
            <a:r>
              <a:rPr lang="en-US" dirty="0"/>
              <a:t>shivani.chahar@globallogic.com</a:t>
            </a:r>
          </a:p>
        </p:txBody>
      </p:sp>
      <p:pic>
        <p:nvPicPr>
          <p:cNvPr id="32" name="Picture 31">
            <a:extLst>
              <a:ext uri="{FF2B5EF4-FFF2-40B4-BE49-F238E27FC236}">
                <a16:creationId xmlns:a16="http://schemas.microsoft.com/office/drawing/2014/main" id="{2FC70719-9F99-4F65-A539-0924F3DF1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042" y="3525266"/>
            <a:ext cx="2218247" cy="2218247"/>
          </a:xfrm>
          <a:prstGeom prst="rect">
            <a:avLst/>
          </a:prstGeom>
        </p:spPr>
      </p:pic>
    </p:spTree>
    <p:extLst>
      <p:ext uri="{BB962C8B-B14F-4D97-AF65-F5344CB8AC3E}">
        <p14:creationId xmlns:p14="http://schemas.microsoft.com/office/powerpoint/2010/main" val="360603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8D84-9B23-484E-9204-DF30A00D911D}"/>
              </a:ext>
            </a:extLst>
          </p:cNvPr>
          <p:cNvSpPr>
            <a:spLocks noGrp="1"/>
          </p:cNvSpPr>
          <p:nvPr>
            <p:ph type="title"/>
          </p:nvPr>
        </p:nvSpPr>
        <p:spPr/>
        <p:txBody>
          <a:bodyPr/>
          <a:lstStyle/>
          <a:p>
            <a:pPr algn="l"/>
            <a:r>
              <a:rPr lang="en-US" dirty="0" err="1"/>
              <a:t>Sql</a:t>
            </a:r>
            <a:r>
              <a:rPr lang="en-US" dirty="0"/>
              <a:t> Data Modeler</a:t>
            </a:r>
          </a:p>
        </p:txBody>
      </p:sp>
      <p:sp>
        <p:nvSpPr>
          <p:cNvPr id="3" name="Content Placeholder 2">
            <a:extLst>
              <a:ext uri="{FF2B5EF4-FFF2-40B4-BE49-F238E27FC236}">
                <a16:creationId xmlns:a16="http://schemas.microsoft.com/office/drawing/2014/main" id="{1E612F08-0D8F-4861-9DF3-71DB176601CC}"/>
              </a:ext>
            </a:extLst>
          </p:cNvPr>
          <p:cNvSpPr>
            <a:spLocks noGrp="1"/>
          </p:cNvSpPr>
          <p:nvPr>
            <p:ph idx="1"/>
          </p:nvPr>
        </p:nvSpPr>
        <p:spPr>
          <a:xfrm>
            <a:off x="1783652" y="1646764"/>
            <a:ext cx="7796540" cy="3997828"/>
          </a:xfrm>
        </p:spPr>
        <p:txBody>
          <a:bodyPr/>
          <a:lstStyle/>
          <a:p>
            <a:pPr marL="6160" indent="0">
              <a:buNone/>
            </a:pPr>
            <a:r>
              <a:rPr lang="en-US" b="1" dirty="0"/>
              <a:t>Oracle SQL Developer Data Modeler </a:t>
            </a:r>
            <a:r>
              <a:rPr lang="en-US" dirty="0"/>
              <a:t>(referred to as Data Modeler) is a straightforward data modeling and database design tool that comes with a user-friendly environment for capturing, managing and exploiting metadata. It provides a model driven approach for database design and generation and allows you to create various models including relational, logical and data flow diagrams.</a:t>
            </a:r>
          </a:p>
        </p:txBody>
      </p:sp>
    </p:spTree>
    <p:extLst>
      <p:ext uri="{BB962C8B-B14F-4D97-AF65-F5344CB8AC3E}">
        <p14:creationId xmlns:p14="http://schemas.microsoft.com/office/powerpoint/2010/main" val="490842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93804-69EA-4617-9600-0F4830639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84" y="331902"/>
            <a:ext cx="11370575" cy="6040618"/>
          </a:xfrm>
          <a:prstGeom prst="rect">
            <a:avLst/>
          </a:prstGeom>
        </p:spPr>
      </p:pic>
    </p:spTree>
    <p:extLst>
      <p:ext uri="{BB962C8B-B14F-4D97-AF65-F5344CB8AC3E}">
        <p14:creationId xmlns:p14="http://schemas.microsoft.com/office/powerpoint/2010/main" val="122780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EC5F-8F3E-4CAB-BAA8-EEF954C25E5B}"/>
              </a:ext>
            </a:extLst>
          </p:cNvPr>
          <p:cNvSpPr>
            <a:spLocks noGrp="1"/>
          </p:cNvSpPr>
          <p:nvPr>
            <p:ph type="title"/>
          </p:nvPr>
        </p:nvSpPr>
        <p:spPr/>
        <p:txBody>
          <a:bodyPr/>
          <a:lstStyle/>
          <a:p>
            <a:pPr algn="l"/>
            <a:r>
              <a:rPr lang="en-US" dirty="0" err="1"/>
              <a:t>Sql</a:t>
            </a:r>
            <a:r>
              <a:rPr lang="en-US" dirty="0"/>
              <a:t> Developer</a:t>
            </a:r>
          </a:p>
        </p:txBody>
      </p:sp>
      <p:sp>
        <p:nvSpPr>
          <p:cNvPr id="3" name="Content Placeholder 2">
            <a:extLst>
              <a:ext uri="{FF2B5EF4-FFF2-40B4-BE49-F238E27FC236}">
                <a16:creationId xmlns:a16="http://schemas.microsoft.com/office/drawing/2014/main" id="{48C6C748-CEE4-4D1A-AD0C-A6401B3F842F}"/>
              </a:ext>
            </a:extLst>
          </p:cNvPr>
          <p:cNvSpPr>
            <a:spLocks noGrp="1"/>
          </p:cNvSpPr>
          <p:nvPr>
            <p:ph idx="1"/>
          </p:nvPr>
        </p:nvSpPr>
        <p:spPr>
          <a:xfrm>
            <a:off x="1621861" y="1599630"/>
            <a:ext cx="7796540" cy="3783075"/>
          </a:xfrm>
        </p:spPr>
        <p:txBody>
          <a:bodyPr/>
          <a:lstStyle/>
          <a:p>
            <a:pPr marL="6160" indent="0">
              <a:buNone/>
            </a:pPr>
            <a:r>
              <a:rPr lang="en-US" dirty="0"/>
              <a:t>Oracle SQL Developer is a free graphical tool that enhances productivity and simplifies database development tasks. Using SQL Developer, you can browse database objects, run SQL statements, edit and debug PL/SQL statements and run reports, whether provided or created.</a:t>
            </a:r>
          </a:p>
          <a:p>
            <a:pPr marL="6160" indent="0">
              <a:buNone/>
            </a:pPr>
            <a:r>
              <a:rPr lang="en-US" dirty="0"/>
              <a:t>The whole code is implemented using three environments </a:t>
            </a:r>
          </a:p>
          <a:p>
            <a:pPr marL="6160" indent="0">
              <a:buNone/>
            </a:pPr>
            <a:r>
              <a:rPr lang="en-US" dirty="0"/>
              <a:t>Developer, Testing, Production in the </a:t>
            </a:r>
            <a:r>
              <a:rPr lang="en-US" dirty="0" err="1"/>
              <a:t>Sql</a:t>
            </a:r>
            <a:r>
              <a:rPr lang="en-US" dirty="0"/>
              <a:t> Developer</a:t>
            </a:r>
          </a:p>
          <a:p>
            <a:pPr marL="6160" indent="0">
              <a:buNone/>
            </a:pPr>
            <a:endParaRPr lang="en-US" dirty="0"/>
          </a:p>
        </p:txBody>
      </p:sp>
      <p:pic>
        <p:nvPicPr>
          <p:cNvPr id="5" name="Picture 4">
            <a:extLst>
              <a:ext uri="{FF2B5EF4-FFF2-40B4-BE49-F238E27FC236}">
                <a16:creationId xmlns:a16="http://schemas.microsoft.com/office/drawing/2014/main" id="{DBCD2EC0-B79E-4D93-85BE-B2796B79C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8557" y="5038704"/>
            <a:ext cx="3795713" cy="1286682"/>
          </a:xfrm>
          <a:prstGeom prst="rect">
            <a:avLst/>
          </a:prstGeom>
        </p:spPr>
      </p:pic>
    </p:spTree>
    <p:extLst>
      <p:ext uri="{BB962C8B-B14F-4D97-AF65-F5344CB8AC3E}">
        <p14:creationId xmlns:p14="http://schemas.microsoft.com/office/powerpoint/2010/main" val="1026116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6AA4-63B7-4C84-8BAF-110B2F848DE5}"/>
              </a:ext>
            </a:extLst>
          </p:cNvPr>
          <p:cNvSpPr>
            <a:spLocks noGrp="1"/>
          </p:cNvSpPr>
          <p:nvPr>
            <p:ph type="title"/>
          </p:nvPr>
        </p:nvSpPr>
        <p:spPr>
          <a:xfrm>
            <a:off x="2253231" y="805992"/>
            <a:ext cx="7685537" cy="756793"/>
          </a:xfrm>
        </p:spPr>
        <p:txBody>
          <a:bodyPr/>
          <a:lstStyle/>
          <a:p>
            <a:pPr algn="l"/>
            <a:r>
              <a:rPr lang="en-US" dirty="0"/>
              <a:t>Developer Environment</a:t>
            </a:r>
          </a:p>
        </p:txBody>
      </p:sp>
      <p:sp>
        <p:nvSpPr>
          <p:cNvPr id="7" name="TextBox 6">
            <a:extLst>
              <a:ext uri="{FF2B5EF4-FFF2-40B4-BE49-F238E27FC236}">
                <a16:creationId xmlns:a16="http://schemas.microsoft.com/office/drawing/2014/main" id="{962C56AF-FB19-4E6F-B7DF-4D20C916A762}"/>
              </a:ext>
            </a:extLst>
          </p:cNvPr>
          <p:cNvSpPr txBox="1"/>
          <p:nvPr/>
        </p:nvSpPr>
        <p:spPr>
          <a:xfrm>
            <a:off x="1677971" y="1715678"/>
            <a:ext cx="5316718" cy="2031325"/>
          </a:xfrm>
          <a:prstGeom prst="rect">
            <a:avLst/>
          </a:prstGeom>
          <a:noFill/>
        </p:spPr>
        <p:txBody>
          <a:bodyPr wrap="square" rtlCol="0">
            <a:spAutoFit/>
          </a:bodyPr>
          <a:lstStyle/>
          <a:p>
            <a:r>
              <a:rPr lang="en-US" dirty="0"/>
              <a:t>A </a:t>
            </a:r>
            <a:r>
              <a:rPr lang="en-US" b="1" dirty="0"/>
              <a:t>development environment</a:t>
            </a:r>
            <a:r>
              <a:rPr lang="en-US" dirty="0"/>
              <a:t> is a collection of procedures and tools for developing, testing and debugging an application or program.</a:t>
            </a:r>
          </a:p>
          <a:p>
            <a:endParaRPr lang="en-US" dirty="0"/>
          </a:p>
          <a:p>
            <a:endParaRPr lang="en-US" dirty="0"/>
          </a:p>
          <a:p>
            <a:br>
              <a:rPr lang="en-US" dirty="0"/>
            </a:br>
            <a:endParaRPr lang="en-US" dirty="0"/>
          </a:p>
        </p:txBody>
      </p:sp>
      <p:pic>
        <p:nvPicPr>
          <p:cNvPr id="11" name="Content Placeholder 10">
            <a:extLst>
              <a:ext uri="{FF2B5EF4-FFF2-40B4-BE49-F238E27FC236}">
                <a16:creationId xmlns:a16="http://schemas.microsoft.com/office/drawing/2014/main" id="{900DC557-A6AA-42A2-ACCB-CA25336CAC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126" y="1084082"/>
            <a:ext cx="2912882" cy="4967926"/>
          </a:xfrm>
        </p:spPr>
      </p:pic>
      <p:pic>
        <p:nvPicPr>
          <p:cNvPr id="13" name="Picture 12">
            <a:extLst>
              <a:ext uri="{FF2B5EF4-FFF2-40B4-BE49-F238E27FC236}">
                <a16:creationId xmlns:a16="http://schemas.microsoft.com/office/drawing/2014/main" id="{9AB861C0-9BD7-4FFC-802A-6FEB224C8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231" y="3375818"/>
            <a:ext cx="4476190" cy="2676190"/>
          </a:xfrm>
          <a:prstGeom prst="rect">
            <a:avLst/>
          </a:prstGeom>
        </p:spPr>
      </p:pic>
    </p:spTree>
    <p:extLst>
      <p:ext uri="{BB962C8B-B14F-4D97-AF65-F5344CB8AC3E}">
        <p14:creationId xmlns:p14="http://schemas.microsoft.com/office/powerpoint/2010/main" val="1785767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BFDD-1F04-459C-8CF7-678C730374E6}"/>
              </a:ext>
            </a:extLst>
          </p:cNvPr>
          <p:cNvSpPr>
            <a:spLocks noGrp="1"/>
          </p:cNvSpPr>
          <p:nvPr>
            <p:ph type="title"/>
          </p:nvPr>
        </p:nvSpPr>
        <p:spPr/>
        <p:txBody>
          <a:bodyPr/>
          <a:lstStyle/>
          <a:p>
            <a:pPr algn="l"/>
            <a:r>
              <a:rPr lang="en-US" dirty="0"/>
              <a:t>Integration through Git</a:t>
            </a:r>
          </a:p>
        </p:txBody>
      </p:sp>
      <p:sp>
        <p:nvSpPr>
          <p:cNvPr id="3" name="Content Placeholder 2">
            <a:extLst>
              <a:ext uri="{FF2B5EF4-FFF2-40B4-BE49-F238E27FC236}">
                <a16:creationId xmlns:a16="http://schemas.microsoft.com/office/drawing/2014/main" id="{96B5E3B5-7A57-49E1-ABBD-19201759B3EC}"/>
              </a:ext>
            </a:extLst>
          </p:cNvPr>
          <p:cNvSpPr>
            <a:spLocks noGrp="1"/>
          </p:cNvSpPr>
          <p:nvPr>
            <p:ph idx="1"/>
          </p:nvPr>
        </p:nvSpPr>
        <p:spPr>
          <a:xfrm>
            <a:off x="1329180" y="1470581"/>
            <a:ext cx="4034672" cy="4485095"/>
          </a:xfrm>
        </p:spPr>
        <p:txBody>
          <a:bodyPr/>
          <a:lstStyle/>
          <a:p>
            <a:pPr marL="6160" indent="0">
              <a:buNone/>
            </a:pPr>
            <a:r>
              <a:rPr lang="en-US" dirty="0"/>
              <a:t>Here we have one repository collaborated by every team member in which we integrate.</a:t>
            </a:r>
          </a:p>
          <a:p>
            <a:pPr marL="6160" indent="0">
              <a:buNone/>
            </a:pPr>
            <a:r>
              <a:rPr lang="en-US" dirty="0"/>
              <a:t>Every member push their work in to the repository and pull others work to implement further work on the project.</a:t>
            </a:r>
          </a:p>
        </p:txBody>
      </p:sp>
      <p:pic>
        <p:nvPicPr>
          <p:cNvPr id="5" name="Picture 4">
            <a:extLst>
              <a:ext uri="{FF2B5EF4-FFF2-40B4-BE49-F238E27FC236}">
                <a16:creationId xmlns:a16="http://schemas.microsoft.com/office/drawing/2014/main" id="{FB08064B-7FF3-4993-8FEE-3B8621DF0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266" y="1659118"/>
            <a:ext cx="6460503" cy="4485094"/>
          </a:xfrm>
          <a:prstGeom prst="rect">
            <a:avLst/>
          </a:prstGeom>
        </p:spPr>
      </p:pic>
    </p:spTree>
    <p:extLst>
      <p:ext uri="{BB962C8B-B14F-4D97-AF65-F5344CB8AC3E}">
        <p14:creationId xmlns:p14="http://schemas.microsoft.com/office/powerpoint/2010/main" val="2634876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0F89-1D22-499B-8B32-7926F40AA5AB}"/>
              </a:ext>
            </a:extLst>
          </p:cNvPr>
          <p:cNvSpPr>
            <a:spLocks noGrp="1"/>
          </p:cNvSpPr>
          <p:nvPr>
            <p:ph type="title"/>
          </p:nvPr>
        </p:nvSpPr>
        <p:spPr>
          <a:xfrm>
            <a:off x="8182465" y="1881324"/>
            <a:ext cx="2498103" cy="1077229"/>
          </a:xfrm>
        </p:spPr>
        <p:txBody>
          <a:bodyPr/>
          <a:lstStyle/>
          <a:p>
            <a:pPr algn="l"/>
            <a:r>
              <a:rPr lang="en-US" dirty="0" err="1"/>
              <a:t>SqlCL</a:t>
            </a:r>
            <a:endParaRPr lang="en-US" dirty="0"/>
          </a:p>
        </p:txBody>
      </p:sp>
      <p:sp>
        <p:nvSpPr>
          <p:cNvPr id="3" name="Content Placeholder 2">
            <a:extLst>
              <a:ext uri="{FF2B5EF4-FFF2-40B4-BE49-F238E27FC236}">
                <a16:creationId xmlns:a16="http://schemas.microsoft.com/office/drawing/2014/main" id="{744EEE23-55D8-4282-B308-0F45A7F6F375}"/>
              </a:ext>
            </a:extLst>
          </p:cNvPr>
          <p:cNvSpPr>
            <a:spLocks noGrp="1"/>
          </p:cNvSpPr>
          <p:nvPr>
            <p:ph idx="1"/>
          </p:nvPr>
        </p:nvSpPr>
        <p:spPr>
          <a:xfrm>
            <a:off x="1235004" y="3994114"/>
            <a:ext cx="9121034" cy="2863886"/>
          </a:xfrm>
        </p:spPr>
        <p:txBody>
          <a:bodyPr/>
          <a:lstStyle/>
          <a:p>
            <a:pPr marL="6160" indent="0" algn="just">
              <a:buNone/>
            </a:pPr>
            <a:r>
              <a:rPr lang="en-US" dirty="0"/>
              <a:t>It </a:t>
            </a:r>
            <a:r>
              <a:rPr lang="en-US" b="1" dirty="0"/>
              <a:t>allows you to interactively or batch execute SQL and PL/SQL</a:t>
            </a:r>
            <a:r>
              <a:rPr lang="en-US" dirty="0"/>
              <a:t>. </a:t>
            </a:r>
            <a:r>
              <a:rPr lang="en-US" dirty="0" err="1"/>
              <a:t>SQLcl</a:t>
            </a:r>
            <a:r>
              <a:rPr lang="en-US" dirty="0"/>
              <a:t> provides in-line editing, statement completion, and command recall for a feature-rich experience, all while also supporting your previously written SQL*Plus scripts.</a:t>
            </a:r>
          </a:p>
        </p:txBody>
      </p:sp>
      <p:pic>
        <p:nvPicPr>
          <p:cNvPr id="5" name="Picture 4">
            <a:extLst>
              <a:ext uri="{FF2B5EF4-FFF2-40B4-BE49-F238E27FC236}">
                <a16:creationId xmlns:a16="http://schemas.microsoft.com/office/drawing/2014/main" id="{EED8AF1D-9454-4F24-8E57-13A4F23BF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834" y="845762"/>
            <a:ext cx="6390877" cy="3631611"/>
          </a:xfrm>
          <a:prstGeom prst="rect">
            <a:avLst/>
          </a:prstGeom>
        </p:spPr>
      </p:pic>
    </p:spTree>
    <p:extLst>
      <p:ext uri="{BB962C8B-B14F-4D97-AF65-F5344CB8AC3E}">
        <p14:creationId xmlns:p14="http://schemas.microsoft.com/office/powerpoint/2010/main" val="21446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4842-3CE6-45E0-9FEA-8053812F71FC}"/>
              </a:ext>
            </a:extLst>
          </p:cNvPr>
          <p:cNvSpPr>
            <a:spLocks noGrp="1"/>
          </p:cNvSpPr>
          <p:nvPr>
            <p:ph type="title"/>
          </p:nvPr>
        </p:nvSpPr>
        <p:spPr>
          <a:xfrm>
            <a:off x="8578974" y="2046468"/>
            <a:ext cx="2622759" cy="1077229"/>
          </a:xfrm>
        </p:spPr>
        <p:txBody>
          <a:bodyPr/>
          <a:lstStyle/>
          <a:p>
            <a:pPr algn="l"/>
            <a:r>
              <a:rPr lang="en-US" dirty="0" err="1"/>
              <a:t>LiquiBase</a:t>
            </a:r>
            <a:endParaRPr lang="en-US" dirty="0"/>
          </a:p>
        </p:txBody>
      </p:sp>
      <p:sp>
        <p:nvSpPr>
          <p:cNvPr id="3" name="Content Placeholder 2">
            <a:extLst>
              <a:ext uri="{FF2B5EF4-FFF2-40B4-BE49-F238E27FC236}">
                <a16:creationId xmlns:a16="http://schemas.microsoft.com/office/drawing/2014/main" id="{6D411D0C-FD90-4158-AF68-1FBADD3B2A13}"/>
              </a:ext>
            </a:extLst>
          </p:cNvPr>
          <p:cNvSpPr>
            <a:spLocks noGrp="1"/>
          </p:cNvSpPr>
          <p:nvPr>
            <p:ph idx="1"/>
          </p:nvPr>
        </p:nvSpPr>
        <p:spPr>
          <a:xfrm>
            <a:off x="1018095" y="5062194"/>
            <a:ext cx="9552043" cy="987749"/>
          </a:xfrm>
        </p:spPr>
        <p:txBody>
          <a:bodyPr>
            <a:normAutofit fontScale="92500" lnSpcReduction="20000"/>
          </a:bodyPr>
          <a:lstStyle/>
          <a:p>
            <a:pPr marL="6160" indent="0">
              <a:buNone/>
            </a:pPr>
            <a:r>
              <a:rPr lang="en-US" dirty="0" err="1"/>
              <a:t>Liquibase</a:t>
            </a:r>
            <a:r>
              <a:rPr lang="en-US" dirty="0"/>
              <a:t> is </a:t>
            </a:r>
            <a:r>
              <a:rPr lang="en-US" b="1" dirty="0"/>
              <a:t>an open source solution for managing revisions of your </a:t>
            </a:r>
            <a:r>
              <a:rPr lang="en-US" b="1" dirty="0" err="1"/>
              <a:t>databse</a:t>
            </a:r>
            <a:r>
              <a:rPr lang="en-US" b="1" dirty="0"/>
              <a:t> schema scripts</a:t>
            </a:r>
            <a:r>
              <a:rPr lang="en-US" dirty="0"/>
              <a:t>. It works across various types of databases, and supports various file formats for defining the DB structure</a:t>
            </a:r>
          </a:p>
        </p:txBody>
      </p:sp>
      <p:pic>
        <p:nvPicPr>
          <p:cNvPr id="5" name="Picture 4">
            <a:extLst>
              <a:ext uri="{FF2B5EF4-FFF2-40B4-BE49-F238E27FC236}">
                <a16:creationId xmlns:a16="http://schemas.microsoft.com/office/drawing/2014/main" id="{DB5C1647-AF99-4CE7-8986-F555FC79C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223" y="808055"/>
            <a:ext cx="7104843" cy="4037322"/>
          </a:xfrm>
          <a:prstGeom prst="rect">
            <a:avLst/>
          </a:prstGeom>
        </p:spPr>
      </p:pic>
    </p:spTree>
    <p:extLst>
      <p:ext uri="{BB962C8B-B14F-4D97-AF65-F5344CB8AC3E}">
        <p14:creationId xmlns:p14="http://schemas.microsoft.com/office/powerpoint/2010/main" val="2551104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45A9-4AAF-416B-9D8F-D9FD6B95580E}"/>
              </a:ext>
            </a:extLst>
          </p:cNvPr>
          <p:cNvSpPr>
            <a:spLocks noGrp="1"/>
          </p:cNvSpPr>
          <p:nvPr>
            <p:ph type="title"/>
          </p:nvPr>
        </p:nvSpPr>
        <p:spPr/>
        <p:txBody>
          <a:bodyPr/>
          <a:lstStyle/>
          <a:p>
            <a:pPr algn="l"/>
            <a:r>
              <a:rPr lang="en-US" dirty="0"/>
              <a:t>Testing and Deployment Through Jenkins</a:t>
            </a:r>
          </a:p>
        </p:txBody>
      </p:sp>
      <p:pic>
        <p:nvPicPr>
          <p:cNvPr id="9" name="Content Placeholder 8">
            <a:extLst>
              <a:ext uri="{FF2B5EF4-FFF2-40B4-BE49-F238E27FC236}">
                <a16:creationId xmlns:a16="http://schemas.microsoft.com/office/drawing/2014/main" id="{A5349274-B500-430E-BEE0-3781363B73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9094" y="2052638"/>
            <a:ext cx="4524749" cy="3997325"/>
          </a:xfrm>
        </p:spPr>
      </p:pic>
    </p:spTree>
    <p:extLst>
      <p:ext uri="{BB962C8B-B14F-4D97-AF65-F5344CB8AC3E}">
        <p14:creationId xmlns:p14="http://schemas.microsoft.com/office/powerpoint/2010/main" val="139153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541F-030F-423D-BFA2-61D14108B319}"/>
              </a:ext>
            </a:extLst>
          </p:cNvPr>
          <p:cNvSpPr>
            <a:spLocks noGrp="1"/>
          </p:cNvSpPr>
          <p:nvPr>
            <p:ph type="title"/>
          </p:nvPr>
        </p:nvSpPr>
        <p:spPr>
          <a:xfrm>
            <a:off x="2309567" y="808055"/>
            <a:ext cx="7930634" cy="1084007"/>
          </a:xfrm>
        </p:spPr>
        <p:txBody>
          <a:bodyPr/>
          <a:lstStyle/>
          <a:p>
            <a:pPr algn="l"/>
            <a:r>
              <a:rPr lang="en-US" dirty="0"/>
              <a:t>Jenkins</a:t>
            </a:r>
          </a:p>
        </p:txBody>
      </p:sp>
      <p:sp>
        <p:nvSpPr>
          <p:cNvPr id="3" name="Content Placeholder 2">
            <a:extLst>
              <a:ext uri="{FF2B5EF4-FFF2-40B4-BE49-F238E27FC236}">
                <a16:creationId xmlns:a16="http://schemas.microsoft.com/office/drawing/2014/main" id="{FB6B1657-B5FE-414E-9850-15AD72D7B1D4}"/>
              </a:ext>
            </a:extLst>
          </p:cNvPr>
          <p:cNvSpPr>
            <a:spLocks noGrp="1"/>
          </p:cNvSpPr>
          <p:nvPr>
            <p:ph idx="1"/>
          </p:nvPr>
        </p:nvSpPr>
        <p:spPr>
          <a:xfrm>
            <a:off x="1340725" y="1165996"/>
            <a:ext cx="6078170" cy="3997828"/>
          </a:xfrm>
        </p:spPr>
        <p:txBody>
          <a:bodyPr/>
          <a:lstStyle/>
          <a:p>
            <a:pPr marL="6160" indent="0">
              <a:buNone/>
            </a:pPr>
            <a:r>
              <a:rPr lang="en-US" dirty="0"/>
              <a:t>Jenkins is a software that allows </a:t>
            </a:r>
            <a:r>
              <a:rPr lang="en-US" b="1" dirty="0"/>
              <a:t>continuous integration</a:t>
            </a:r>
            <a:r>
              <a:rPr lang="en-US" dirty="0"/>
              <a:t>. Jenkins will be installed on a server where the central build will take place. The following flowchart demonstrates a very simple workflow of how Jenkins works.</a:t>
            </a:r>
          </a:p>
        </p:txBody>
      </p:sp>
      <p:pic>
        <p:nvPicPr>
          <p:cNvPr id="5" name="Picture 4">
            <a:extLst>
              <a:ext uri="{FF2B5EF4-FFF2-40B4-BE49-F238E27FC236}">
                <a16:creationId xmlns:a16="http://schemas.microsoft.com/office/drawing/2014/main" id="{89699A7F-0D0A-4741-BABD-A63874756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055" y="1350059"/>
            <a:ext cx="3020219" cy="4221182"/>
          </a:xfrm>
          <a:prstGeom prst="rect">
            <a:avLst/>
          </a:prstGeom>
        </p:spPr>
      </p:pic>
    </p:spTree>
    <p:extLst>
      <p:ext uri="{BB962C8B-B14F-4D97-AF65-F5344CB8AC3E}">
        <p14:creationId xmlns:p14="http://schemas.microsoft.com/office/powerpoint/2010/main" val="2075511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E038-6A50-4BDE-879E-4AE06E9BCD47}"/>
              </a:ext>
            </a:extLst>
          </p:cNvPr>
          <p:cNvSpPr>
            <a:spLocks noGrp="1"/>
          </p:cNvSpPr>
          <p:nvPr>
            <p:ph type="title"/>
          </p:nvPr>
        </p:nvSpPr>
        <p:spPr/>
        <p:txBody>
          <a:bodyPr/>
          <a:lstStyle/>
          <a:p>
            <a:pPr algn="l"/>
            <a:r>
              <a:rPr lang="en-US" dirty="0"/>
              <a:t>Jenkins Dashboard</a:t>
            </a:r>
          </a:p>
        </p:txBody>
      </p:sp>
      <p:pic>
        <p:nvPicPr>
          <p:cNvPr id="5" name="Content Placeholder 4">
            <a:extLst>
              <a:ext uri="{FF2B5EF4-FFF2-40B4-BE49-F238E27FC236}">
                <a16:creationId xmlns:a16="http://schemas.microsoft.com/office/drawing/2014/main" id="{8AECA61B-966A-4A19-AFB9-F5E9D0F3E2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3363" y="2456152"/>
            <a:ext cx="7796212" cy="3190297"/>
          </a:xfrm>
        </p:spPr>
      </p:pic>
    </p:spTree>
    <p:extLst>
      <p:ext uri="{BB962C8B-B14F-4D97-AF65-F5344CB8AC3E}">
        <p14:creationId xmlns:p14="http://schemas.microsoft.com/office/powerpoint/2010/main" val="152713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522F-8196-4D72-95D0-A87B980AE379}"/>
              </a:ext>
            </a:extLst>
          </p:cNvPr>
          <p:cNvSpPr>
            <a:spLocks noGrp="1"/>
          </p:cNvSpPr>
          <p:nvPr>
            <p:ph type="title"/>
          </p:nvPr>
        </p:nvSpPr>
        <p:spPr/>
        <p:txBody>
          <a:bodyPr/>
          <a:lstStyle/>
          <a:p>
            <a:pPr algn="l"/>
            <a:r>
              <a:rPr lang="en-US" dirty="0"/>
              <a:t>Introduction</a:t>
            </a:r>
          </a:p>
        </p:txBody>
      </p:sp>
      <p:sp>
        <p:nvSpPr>
          <p:cNvPr id="3" name="Content Placeholder 2">
            <a:extLst>
              <a:ext uri="{FF2B5EF4-FFF2-40B4-BE49-F238E27FC236}">
                <a16:creationId xmlns:a16="http://schemas.microsoft.com/office/drawing/2014/main" id="{E5279F42-2D55-473D-8957-4D7E1C1D5FD4}"/>
              </a:ext>
            </a:extLst>
          </p:cNvPr>
          <p:cNvSpPr>
            <a:spLocks noGrp="1"/>
          </p:cNvSpPr>
          <p:nvPr>
            <p:ph idx="1"/>
          </p:nvPr>
        </p:nvSpPr>
        <p:spPr>
          <a:xfrm>
            <a:off x="1187778" y="964922"/>
            <a:ext cx="10143241" cy="2464078"/>
          </a:xfrm>
        </p:spPr>
        <p:txBody>
          <a:bodyPr/>
          <a:lstStyle/>
          <a:p>
            <a:pPr marL="0" indent="0">
              <a:buNone/>
            </a:pPr>
            <a:r>
              <a:rPr lang="en-US" dirty="0"/>
              <a:t>Payroll Management System is basically used to built a application program, that a company uses to manage the records of the employees working in the company.</a:t>
            </a:r>
          </a:p>
          <a:p>
            <a:pPr marL="0" indent="0">
              <a:buNone/>
            </a:pPr>
            <a:r>
              <a:rPr lang="en-US" dirty="0"/>
              <a:t>Only the administration(Finance Department) has the legal rights to work with the system. Employee can only log on to the system to see their current status.</a:t>
            </a:r>
          </a:p>
        </p:txBody>
      </p:sp>
      <p:pic>
        <p:nvPicPr>
          <p:cNvPr id="5" name="Picture 4">
            <a:extLst>
              <a:ext uri="{FF2B5EF4-FFF2-40B4-BE49-F238E27FC236}">
                <a16:creationId xmlns:a16="http://schemas.microsoft.com/office/drawing/2014/main" id="{E010AD42-6702-4518-8EE8-DBF61ADD7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256" y="3233395"/>
            <a:ext cx="5481196" cy="3440782"/>
          </a:xfrm>
          <a:prstGeom prst="rect">
            <a:avLst/>
          </a:prstGeom>
        </p:spPr>
      </p:pic>
    </p:spTree>
    <p:extLst>
      <p:ext uri="{BB962C8B-B14F-4D97-AF65-F5344CB8AC3E}">
        <p14:creationId xmlns:p14="http://schemas.microsoft.com/office/powerpoint/2010/main" val="2736906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4CCD-7E19-49E5-A676-9AEEF3092C28}"/>
              </a:ext>
            </a:extLst>
          </p:cNvPr>
          <p:cNvSpPr>
            <a:spLocks noGrp="1"/>
          </p:cNvSpPr>
          <p:nvPr>
            <p:ph type="title"/>
          </p:nvPr>
        </p:nvSpPr>
        <p:spPr/>
        <p:txBody>
          <a:bodyPr/>
          <a:lstStyle/>
          <a:p>
            <a:pPr algn="l"/>
            <a:r>
              <a:rPr lang="en-US" dirty="0"/>
              <a:t>Jenkins Build Output</a:t>
            </a:r>
          </a:p>
        </p:txBody>
      </p:sp>
      <p:pic>
        <p:nvPicPr>
          <p:cNvPr id="5" name="Content Placeholder 4">
            <a:extLst>
              <a:ext uri="{FF2B5EF4-FFF2-40B4-BE49-F238E27FC236}">
                <a16:creationId xmlns:a16="http://schemas.microsoft.com/office/drawing/2014/main" id="{75719E11-8C84-462B-AB8B-0BFA40AF00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3363" y="2142257"/>
            <a:ext cx="7796212" cy="3818086"/>
          </a:xfrm>
        </p:spPr>
      </p:pic>
    </p:spTree>
    <p:extLst>
      <p:ext uri="{BB962C8B-B14F-4D97-AF65-F5344CB8AC3E}">
        <p14:creationId xmlns:p14="http://schemas.microsoft.com/office/powerpoint/2010/main" val="3992697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2BEF-1A80-401B-ACE5-2D09F711B5B4}"/>
              </a:ext>
            </a:extLst>
          </p:cNvPr>
          <p:cNvSpPr>
            <a:spLocks noGrp="1"/>
          </p:cNvSpPr>
          <p:nvPr>
            <p:ph type="title"/>
          </p:nvPr>
        </p:nvSpPr>
        <p:spPr>
          <a:xfrm>
            <a:off x="1584286" y="280155"/>
            <a:ext cx="7958331" cy="1077229"/>
          </a:xfrm>
        </p:spPr>
        <p:txBody>
          <a:bodyPr/>
          <a:lstStyle/>
          <a:p>
            <a:pPr algn="l"/>
            <a:r>
              <a:rPr lang="en-US" dirty="0"/>
              <a:t>Jenkins Build History</a:t>
            </a:r>
          </a:p>
        </p:txBody>
      </p:sp>
      <p:pic>
        <p:nvPicPr>
          <p:cNvPr id="5" name="Content Placeholder 4">
            <a:extLst>
              <a:ext uri="{FF2B5EF4-FFF2-40B4-BE49-F238E27FC236}">
                <a16:creationId xmlns:a16="http://schemas.microsoft.com/office/drawing/2014/main" id="{69EFDA64-A479-4C22-8310-B859EAD6A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549" y="818769"/>
            <a:ext cx="5927325" cy="2691444"/>
          </a:xfrm>
        </p:spPr>
      </p:pic>
      <p:pic>
        <p:nvPicPr>
          <p:cNvPr id="7" name="Picture 6">
            <a:extLst>
              <a:ext uri="{FF2B5EF4-FFF2-40B4-BE49-F238E27FC236}">
                <a16:creationId xmlns:a16="http://schemas.microsoft.com/office/drawing/2014/main" id="{F3DF9F23-2140-4E3D-B6F6-C44F328A8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211" y="3760608"/>
            <a:ext cx="6797819" cy="2691444"/>
          </a:xfrm>
          <a:prstGeom prst="rect">
            <a:avLst/>
          </a:prstGeom>
        </p:spPr>
      </p:pic>
    </p:spTree>
    <p:extLst>
      <p:ext uri="{BB962C8B-B14F-4D97-AF65-F5344CB8AC3E}">
        <p14:creationId xmlns:p14="http://schemas.microsoft.com/office/powerpoint/2010/main" val="3508924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4295-1F5E-4D0F-99F6-0EBA88695566}"/>
              </a:ext>
            </a:extLst>
          </p:cNvPr>
          <p:cNvSpPr>
            <a:spLocks noGrp="1"/>
          </p:cNvSpPr>
          <p:nvPr>
            <p:ph type="title"/>
          </p:nvPr>
        </p:nvSpPr>
        <p:spPr/>
        <p:txBody>
          <a:bodyPr/>
          <a:lstStyle/>
          <a:p>
            <a:pPr algn="l"/>
            <a:r>
              <a:rPr lang="en-US" dirty="0"/>
              <a:t>Testing Environment</a:t>
            </a:r>
          </a:p>
        </p:txBody>
      </p:sp>
      <p:pic>
        <p:nvPicPr>
          <p:cNvPr id="5" name="Content Placeholder 4">
            <a:extLst>
              <a:ext uri="{FF2B5EF4-FFF2-40B4-BE49-F238E27FC236}">
                <a16:creationId xmlns:a16="http://schemas.microsoft.com/office/drawing/2014/main" id="{1D5BD698-AFAF-4F87-8BF4-C1A7A0747D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3073" y="725992"/>
            <a:ext cx="3214238" cy="4315284"/>
          </a:xfrm>
        </p:spPr>
      </p:pic>
      <p:pic>
        <p:nvPicPr>
          <p:cNvPr id="7" name="Picture 6">
            <a:extLst>
              <a:ext uri="{FF2B5EF4-FFF2-40B4-BE49-F238E27FC236}">
                <a16:creationId xmlns:a16="http://schemas.microsoft.com/office/drawing/2014/main" id="{97B9AA16-4A0E-4D42-A182-2AF2BEF38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204" y="1644026"/>
            <a:ext cx="6315958" cy="4311650"/>
          </a:xfrm>
          <a:prstGeom prst="rect">
            <a:avLst/>
          </a:prstGeom>
        </p:spPr>
      </p:pic>
    </p:spTree>
    <p:extLst>
      <p:ext uri="{BB962C8B-B14F-4D97-AF65-F5344CB8AC3E}">
        <p14:creationId xmlns:p14="http://schemas.microsoft.com/office/powerpoint/2010/main" val="2301108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0C7F-94C8-4399-814F-433D5855D9E0}"/>
              </a:ext>
            </a:extLst>
          </p:cNvPr>
          <p:cNvSpPr>
            <a:spLocks noGrp="1"/>
          </p:cNvSpPr>
          <p:nvPr>
            <p:ph type="title"/>
          </p:nvPr>
        </p:nvSpPr>
        <p:spPr/>
        <p:txBody>
          <a:bodyPr/>
          <a:lstStyle/>
          <a:p>
            <a:pPr algn="l"/>
            <a:r>
              <a:rPr lang="en-US" dirty="0"/>
              <a:t>Deployment Environment</a:t>
            </a:r>
          </a:p>
        </p:txBody>
      </p:sp>
      <p:pic>
        <p:nvPicPr>
          <p:cNvPr id="5" name="Content Placeholder 4">
            <a:extLst>
              <a:ext uri="{FF2B5EF4-FFF2-40B4-BE49-F238E27FC236}">
                <a16:creationId xmlns:a16="http://schemas.microsoft.com/office/drawing/2014/main" id="{D89F08CC-C669-4A86-A7CB-EAD7627896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4502" y="539325"/>
            <a:ext cx="3289953" cy="4202358"/>
          </a:xfrm>
        </p:spPr>
      </p:pic>
      <p:pic>
        <p:nvPicPr>
          <p:cNvPr id="7" name="Picture 6">
            <a:extLst>
              <a:ext uri="{FF2B5EF4-FFF2-40B4-BE49-F238E27FC236}">
                <a16:creationId xmlns:a16="http://schemas.microsoft.com/office/drawing/2014/main" id="{AF32C145-8CE2-4605-A009-C981FAB60BEC}"/>
              </a:ext>
            </a:extLst>
          </p:cNvPr>
          <p:cNvPicPr>
            <a:picLocks noChangeAspect="1"/>
          </p:cNvPicPr>
          <p:nvPr/>
        </p:nvPicPr>
        <p:blipFill rotWithShape="1">
          <a:blip r:embed="rId3">
            <a:extLst>
              <a:ext uri="{28A0092B-C50C-407E-A947-70E740481C1C}">
                <a14:useLocalDpi xmlns:a14="http://schemas.microsoft.com/office/drawing/2010/main" val="0"/>
              </a:ext>
            </a:extLst>
          </a:blip>
          <a:srcRect l="22423" t="22093" r="1340" b="8484"/>
          <a:stretch/>
        </p:blipFill>
        <p:spPr>
          <a:xfrm>
            <a:off x="1008668" y="1753386"/>
            <a:ext cx="6996013" cy="3931045"/>
          </a:xfrm>
          <a:prstGeom prst="rect">
            <a:avLst/>
          </a:prstGeom>
        </p:spPr>
      </p:pic>
    </p:spTree>
    <p:extLst>
      <p:ext uri="{BB962C8B-B14F-4D97-AF65-F5344CB8AC3E}">
        <p14:creationId xmlns:p14="http://schemas.microsoft.com/office/powerpoint/2010/main" val="61770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BB19-4E46-461B-8381-AABBFE5CB8D8}"/>
              </a:ext>
            </a:extLst>
          </p:cNvPr>
          <p:cNvSpPr>
            <a:spLocks noGrp="1"/>
          </p:cNvSpPr>
          <p:nvPr>
            <p:ph type="title"/>
          </p:nvPr>
        </p:nvSpPr>
        <p:spPr/>
        <p:txBody>
          <a:bodyPr/>
          <a:lstStyle/>
          <a:p>
            <a:pPr algn="l"/>
            <a:r>
              <a:rPr lang="en-US" dirty="0"/>
              <a:t>Choosing a Payroll System</a:t>
            </a:r>
          </a:p>
        </p:txBody>
      </p:sp>
      <p:sp>
        <p:nvSpPr>
          <p:cNvPr id="3" name="Content Placeholder 2">
            <a:extLst>
              <a:ext uri="{FF2B5EF4-FFF2-40B4-BE49-F238E27FC236}">
                <a16:creationId xmlns:a16="http://schemas.microsoft.com/office/drawing/2014/main" id="{7EA75121-A464-444C-9C5F-B7C27938D1A2}"/>
              </a:ext>
            </a:extLst>
          </p:cNvPr>
          <p:cNvSpPr>
            <a:spLocks noGrp="1"/>
          </p:cNvSpPr>
          <p:nvPr>
            <p:ph idx="1"/>
          </p:nvPr>
        </p:nvSpPr>
        <p:spPr/>
        <p:txBody>
          <a:bodyPr/>
          <a:lstStyle/>
          <a:p>
            <a:pPr marL="0" indent="0">
              <a:buNone/>
            </a:pPr>
            <a:r>
              <a:rPr lang="en-US" dirty="0"/>
              <a:t>It becomes difficult to find out the payroll system specially require. The criteria that help one to do so are as follows:-</a:t>
            </a:r>
          </a:p>
          <a:p>
            <a:pPr marL="457200" indent="-457200">
              <a:buFont typeface="+mj-lt"/>
              <a:buAutoNum type="arabicPeriod"/>
            </a:pPr>
            <a:r>
              <a:rPr lang="en-US" dirty="0"/>
              <a:t>Security</a:t>
            </a:r>
          </a:p>
          <a:p>
            <a:pPr marL="457200" indent="-457200">
              <a:buFont typeface="+mj-lt"/>
              <a:buAutoNum type="arabicPeriod"/>
            </a:pPr>
            <a:r>
              <a:rPr lang="en-US" dirty="0" err="1"/>
              <a:t>Comaptibilty</a:t>
            </a:r>
            <a:endParaRPr lang="en-US" dirty="0"/>
          </a:p>
          <a:p>
            <a:pPr marL="457200" indent="-457200">
              <a:buFont typeface="+mj-lt"/>
              <a:buAutoNum type="arabicPeriod"/>
            </a:pPr>
            <a:r>
              <a:rPr lang="en-US" dirty="0"/>
              <a:t>Credibility</a:t>
            </a:r>
          </a:p>
          <a:p>
            <a:pPr marL="457200" indent="-457200">
              <a:buFont typeface="+mj-lt"/>
              <a:buAutoNum type="arabicPeriod"/>
            </a:pPr>
            <a:r>
              <a:rPr lang="en-US" dirty="0"/>
              <a:t>Flexibility</a:t>
            </a:r>
          </a:p>
        </p:txBody>
      </p:sp>
    </p:spTree>
    <p:extLst>
      <p:ext uri="{BB962C8B-B14F-4D97-AF65-F5344CB8AC3E}">
        <p14:creationId xmlns:p14="http://schemas.microsoft.com/office/powerpoint/2010/main" val="3213966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8DBD-B4D6-4F05-BA3D-0967B03889D6}"/>
              </a:ext>
            </a:extLst>
          </p:cNvPr>
          <p:cNvSpPr>
            <a:spLocks noGrp="1"/>
          </p:cNvSpPr>
          <p:nvPr>
            <p:ph type="title"/>
          </p:nvPr>
        </p:nvSpPr>
        <p:spPr/>
        <p:txBody>
          <a:bodyPr/>
          <a:lstStyle/>
          <a:p>
            <a:pPr algn="l"/>
            <a:r>
              <a:rPr lang="en-US" dirty="0"/>
              <a:t>References</a:t>
            </a:r>
          </a:p>
        </p:txBody>
      </p:sp>
      <p:sp>
        <p:nvSpPr>
          <p:cNvPr id="3" name="Content Placeholder 2">
            <a:extLst>
              <a:ext uri="{FF2B5EF4-FFF2-40B4-BE49-F238E27FC236}">
                <a16:creationId xmlns:a16="http://schemas.microsoft.com/office/drawing/2014/main" id="{A0C2010C-2DAE-40EB-AD1E-A3E1C4C289B4}"/>
              </a:ext>
            </a:extLst>
          </p:cNvPr>
          <p:cNvSpPr>
            <a:spLocks noGrp="1"/>
          </p:cNvSpPr>
          <p:nvPr>
            <p:ph idx="1"/>
          </p:nvPr>
        </p:nvSpPr>
        <p:spPr>
          <a:xfrm>
            <a:off x="1772239" y="2055043"/>
            <a:ext cx="8719794" cy="3994901"/>
          </a:xfrm>
        </p:spPr>
        <p:txBody>
          <a:bodyPr>
            <a:normAutofit fontScale="92500" lnSpcReduction="10000"/>
          </a:bodyPr>
          <a:lstStyle/>
          <a:p>
            <a:r>
              <a:rPr lang="en-US" dirty="0">
                <a:hlinkClick r:id="rId2"/>
              </a:rPr>
              <a:t>https://www.oracle.com/database/sqldeveloper/</a:t>
            </a:r>
            <a:endParaRPr lang="en-US" dirty="0"/>
          </a:p>
          <a:p>
            <a:r>
              <a:rPr lang="en-US" dirty="0">
                <a:hlinkClick r:id="rId3"/>
              </a:rPr>
              <a:t>https://www.oracle.com/in/database/sqldeveloper/technologies/sql-data-modeler/</a:t>
            </a:r>
            <a:endParaRPr lang="en-US" dirty="0"/>
          </a:p>
          <a:p>
            <a:r>
              <a:rPr lang="en-US" dirty="0">
                <a:hlinkClick r:id="rId4"/>
              </a:rPr>
              <a:t>https://www.oracle.com/in/database/sqldeveloper/technologies/sqlcl/#:~:text=Oracle%20SQL%20Developer%20Command%20Line,execute%20SQL%20and%20PL%2FSQL</a:t>
            </a:r>
            <a:r>
              <a:rPr lang="en-US" dirty="0"/>
              <a:t>.</a:t>
            </a:r>
          </a:p>
          <a:p>
            <a:r>
              <a:rPr lang="en-US" dirty="0">
                <a:hlinkClick r:id="rId5"/>
              </a:rPr>
              <a:t>https://www.liquibase.org/</a:t>
            </a:r>
            <a:endParaRPr lang="en-US" dirty="0"/>
          </a:p>
          <a:p>
            <a:r>
              <a:rPr lang="en-US" dirty="0">
                <a:hlinkClick r:id="rId6"/>
              </a:rPr>
              <a:t>https://www.java4coding.com/contents/liquibase/liquibase-tutorial#:~:text=Liquibase%20is%20a%20data%20base,%2C%20update%2C%20and%20delete%20operations</a:t>
            </a:r>
            <a:r>
              <a:rPr lang="en-US" dirty="0"/>
              <a:t>.</a:t>
            </a:r>
          </a:p>
          <a:p>
            <a:pPr marL="6160" indent="0">
              <a:buNone/>
            </a:pPr>
            <a:endParaRPr lang="en-US" dirty="0"/>
          </a:p>
          <a:p>
            <a:endParaRPr lang="en-US" dirty="0"/>
          </a:p>
        </p:txBody>
      </p:sp>
    </p:spTree>
    <p:extLst>
      <p:ext uri="{BB962C8B-B14F-4D97-AF65-F5344CB8AC3E}">
        <p14:creationId xmlns:p14="http://schemas.microsoft.com/office/powerpoint/2010/main" val="259040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B425-D0E6-4968-AF42-938D1C370B0F}"/>
              </a:ext>
            </a:extLst>
          </p:cNvPr>
          <p:cNvSpPr>
            <a:spLocks noGrp="1"/>
          </p:cNvSpPr>
          <p:nvPr>
            <p:ph type="title"/>
          </p:nvPr>
        </p:nvSpPr>
        <p:spPr/>
        <p:txBody>
          <a:bodyPr/>
          <a:lstStyle/>
          <a:p>
            <a:pPr algn="l"/>
            <a:r>
              <a:rPr lang="en-US" dirty="0"/>
              <a:t>Why Payroll System is used?</a:t>
            </a:r>
          </a:p>
        </p:txBody>
      </p:sp>
      <p:sp>
        <p:nvSpPr>
          <p:cNvPr id="3" name="Content Placeholder 2">
            <a:extLst>
              <a:ext uri="{FF2B5EF4-FFF2-40B4-BE49-F238E27FC236}">
                <a16:creationId xmlns:a16="http://schemas.microsoft.com/office/drawing/2014/main" id="{192D3484-D2D0-4A38-A3F1-E36674F83394}"/>
              </a:ext>
            </a:extLst>
          </p:cNvPr>
          <p:cNvSpPr>
            <a:spLocks noGrp="1"/>
          </p:cNvSpPr>
          <p:nvPr>
            <p:ph idx="1"/>
          </p:nvPr>
        </p:nvSpPr>
        <p:spPr>
          <a:xfrm>
            <a:off x="1621861" y="1824821"/>
            <a:ext cx="4263609" cy="3997828"/>
          </a:xfrm>
        </p:spPr>
        <p:txBody>
          <a:bodyPr/>
          <a:lstStyle/>
          <a:p>
            <a:r>
              <a:rPr lang="en-US" dirty="0"/>
              <a:t>Create Records</a:t>
            </a:r>
          </a:p>
          <a:p>
            <a:r>
              <a:rPr lang="en-US" dirty="0"/>
              <a:t>Delete Records</a:t>
            </a:r>
          </a:p>
          <a:p>
            <a:r>
              <a:rPr lang="en-US" dirty="0"/>
              <a:t>Save Records</a:t>
            </a:r>
          </a:p>
          <a:p>
            <a:r>
              <a:rPr lang="en-US" dirty="0"/>
              <a:t>Modify Records</a:t>
            </a:r>
          </a:p>
          <a:p>
            <a:pPr marL="0" indent="0">
              <a:buNone/>
            </a:pPr>
            <a:r>
              <a:rPr lang="en-US" dirty="0"/>
              <a:t>For employees according to their information given to administration of the company.</a:t>
            </a:r>
          </a:p>
        </p:txBody>
      </p:sp>
      <p:pic>
        <p:nvPicPr>
          <p:cNvPr id="7" name="Picture 6">
            <a:extLst>
              <a:ext uri="{FF2B5EF4-FFF2-40B4-BE49-F238E27FC236}">
                <a16:creationId xmlns:a16="http://schemas.microsoft.com/office/drawing/2014/main" id="{D56AAD93-30F6-4861-95CA-59362C404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08" y="2120367"/>
            <a:ext cx="3929570" cy="2983265"/>
          </a:xfrm>
          <a:prstGeom prst="rect">
            <a:avLst/>
          </a:prstGeom>
        </p:spPr>
      </p:pic>
    </p:spTree>
    <p:extLst>
      <p:ext uri="{BB962C8B-B14F-4D97-AF65-F5344CB8AC3E}">
        <p14:creationId xmlns:p14="http://schemas.microsoft.com/office/powerpoint/2010/main" val="609524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5BC1-C30A-49B8-8231-D0B4174934EF}"/>
              </a:ext>
            </a:extLst>
          </p:cNvPr>
          <p:cNvSpPr>
            <a:spLocks noGrp="1"/>
          </p:cNvSpPr>
          <p:nvPr>
            <p:ph type="title"/>
          </p:nvPr>
        </p:nvSpPr>
        <p:spPr/>
        <p:txBody>
          <a:bodyPr/>
          <a:lstStyle/>
          <a:p>
            <a:pPr algn="l"/>
            <a:r>
              <a:rPr lang="en-US" dirty="0"/>
              <a:t>Project Objectives</a:t>
            </a:r>
          </a:p>
        </p:txBody>
      </p:sp>
      <p:sp>
        <p:nvSpPr>
          <p:cNvPr id="3" name="Content Placeholder 2">
            <a:extLst>
              <a:ext uri="{FF2B5EF4-FFF2-40B4-BE49-F238E27FC236}">
                <a16:creationId xmlns:a16="http://schemas.microsoft.com/office/drawing/2014/main" id="{AC108E74-0B1F-4760-B33B-BEDA1ED7E09F}"/>
              </a:ext>
            </a:extLst>
          </p:cNvPr>
          <p:cNvSpPr>
            <a:spLocks noGrp="1"/>
          </p:cNvSpPr>
          <p:nvPr>
            <p:ph idx="1"/>
          </p:nvPr>
        </p:nvSpPr>
        <p:spPr>
          <a:xfrm>
            <a:off x="1113050" y="1194276"/>
            <a:ext cx="5437147" cy="5017987"/>
          </a:xfrm>
        </p:spPr>
        <p:txBody>
          <a:bodyPr/>
          <a:lstStyle/>
          <a:p>
            <a:r>
              <a:rPr lang="en-US" dirty="0"/>
              <a:t>To improve efficiency of the company’s administration.</a:t>
            </a:r>
          </a:p>
          <a:p>
            <a:r>
              <a:rPr lang="en-US" dirty="0"/>
              <a:t>To store up-to-date information of a employees.</a:t>
            </a:r>
          </a:p>
          <a:p>
            <a:r>
              <a:rPr lang="en-US" dirty="0"/>
              <a:t>To make the employees understand the rules of the company.</a:t>
            </a:r>
          </a:p>
          <a:p>
            <a:r>
              <a:rPr lang="en-US" dirty="0"/>
              <a:t>To reduce the extra cost for the security of the database.</a:t>
            </a:r>
          </a:p>
        </p:txBody>
      </p:sp>
      <p:pic>
        <p:nvPicPr>
          <p:cNvPr id="5" name="Picture 4">
            <a:extLst>
              <a:ext uri="{FF2B5EF4-FFF2-40B4-BE49-F238E27FC236}">
                <a16:creationId xmlns:a16="http://schemas.microsoft.com/office/drawing/2014/main" id="{620D5C01-C6EF-4741-8452-88614AA91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866" y="1885285"/>
            <a:ext cx="5699031" cy="3997828"/>
          </a:xfrm>
          <a:prstGeom prst="rect">
            <a:avLst/>
          </a:prstGeom>
        </p:spPr>
      </p:pic>
    </p:spTree>
    <p:extLst>
      <p:ext uri="{BB962C8B-B14F-4D97-AF65-F5344CB8AC3E}">
        <p14:creationId xmlns:p14="http://schemas.microsoft.com/office/powerpoint/2010/main" val="934041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1832-03EC-4933-85D2-E69213859F30}"/>
              </a:ext>
            </a:extLst>
          </p:cNvPr>
          <p:cNvSpPr>
            <a:spLocks noGrp="1"/>
          </p:cNvSpPr>
          <p:nvPr>
            <p:ph type="title"/>
          </p:nvPr>
        </p:nvSpPr>
        <p:spPr>
          <a:xfrm>
            <a:off x="1226068" y="383850"/>
            <a:ext cx="7958331" cy="1077229"/>
          </a:xfrm>
        </p:spPr>
        <p:txBody>
          <a:bodyPr/>
          <a:lstStyle/>
          <a:p>
            <a:pPr algn="l"/>
            <a:r>
              <a:rPr lang="en-US" dirty="0"/>
              <a:t>Technical Issues</a:t>
            </a:r>
          </a:p>
        </p:txBody>
      </p:sp>
      <p:sp>
        <p:nvSpPr>
          <p:cNvPr id="3" name="Content Placeholder 2">
            <a:extLst>
              <a:ext uri="{FF2B5EF4-FFF2-40B4-BE49-F238E27FC236}">
                <a16:creationId xmlns:a16="http://schemas.microsoft.com/office/drawing/2014/main" id="{AE84E77A-29D5-4999-8701-66CA77E97455}"/>
              </a:ext>
            </a:extLst>
          </p:cNvPr>
          <p:cNvSpPr>
            <a:spLocks noGrp="1"/>
          </p:cNvSpPr>
          <p:nvPr>
            <p:ph idx="1"/>
          </p:nvPr>
        </p:nvSpPr>
        <p:spPr>
          <a:xfrm>
            <a:off x="1226068" y="1279118"/>
            <a:ext cx="7796540" cy="2708420"/>
          </a:xfrm>
        </p:spPr>
        <p:txBody>
          <a:bodyPr/>
          <a:lstStyle/>
          <a:p>
            <a:r>
              <a:rPr lang="en-US" dirty="0"/>
              <a:t>How the program saves the data?</a:t>
            </a:r>
          </a:p>
          <a:p>
            <a:r>
              <a:rPr lang="en-US" dirty="0"/>
              <a:t>How errors are detected and how the error messages are to be displayed?</a:t>
            </a:r>
          </a:p>
          <a:p>
            <a:r>
              <a:rPr lang="en-US" dirty="0"/>
              <a:t>What happens when we try to overwrite the data?</a:t>
            </a:r>
          </a:p>
          <a:p>
            <a:r>
              <a:rPr lang="en-US" dirty="0"/>
              <a:t>Is the software user friendly?</a:t>
            </a:r>
          </a:p>
        </p:txBody>
      </p:sp>
      <p:pic>
        <p:nvPicPr>
          <p:cNvPr id="5" name="Picture 4">
            <a:extLst>
              <a:ext uri="{FF2B5EF4-FFF2-40B4-BE49-F238E27FC236}">
                <a16:creationId xmlns:a16="http://schemas.microsoft.com/office/drawing/2014/main" id="{0591D417-AAC1-4426-AC20-B92A668B6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180" y="3429000"/>
            <a:ext cx="5583362" cy="3256961"/>
          </a:xfrm>
          <a:prstGeom prst="rect">
            <a:avLst/>
          </a:prstGeom>
        </p:spPr>
      </p:pic>
    </p:spTree>
    <p:extLst>
      <p:ext uri="{BB962C8B-B14F-4D97-AF65-F5344CB8AC3E}">
        <p14:creationId xmlns:p14="http://schemas.microsoft.com/office/powerpoint/2010/main" val="172102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3A95D-64A9-45D6-829B-FA5ACC8208BC}"/>
              </a:ext>
            </a:extLst>
          </p:cNvPr>
          <p:cNvSpPr>
            <a:spLocks noGrp="1"/>
          </p:cNvSpPr>
          <p:nvPr>
            <p:ph type="title"/>
          </p:nvPr>
        </p:nvSpPr>
        <p:spPr>
          <a:xfrm>
            <a:off x="1376896" y="449837"/>
            <a:ext cx="7958331" cy="1077229"/>
          </a:xfrm>
        </p:spPr>
        <p:txBody>
          <a:bodyPr/>
          <a:lstStyle/>
          <a:p>
            <a:pPr algn="l"/>
            <a:r>
              <a:rPr lang="en-US" dirty="0"/>
              <a:t>Project Description</a:t>
            </a:r>
          </a:p>
        </p:txBody>
      </p:sp>
      <p:sp>
        <p:nvSpPr>
          <p:cNvPr id="3" name="Content Placeholder 2">
            <a:extLst>
              <a:ext uri="{FF2B5EF4-FFF2-40B4-BE49-F238E27FC236}">
                <a16:creationId xmlns:a16="http://schemas.microsoft.com/office/drawing/2014/main" id="{7520398E-748E-4CA6-9E67-22D1F6310AFD}"/>
              </a:ext>
            </a:extLst>
          </p:cNvPr>
          <p:cNvSpPr>
            <a:spLocks noGrp="1"/>
          </p:cNvSpPr>
          <p:nvPr>
            <p:ph idx="1"/>
          </p:nvPr>
        </p:nvSpPr>
        <p:spPr>
          <a:xfrm>
            <a:off x="1227603" y="1126389"/>
            <a:ext cx="9924306" cy="3385586"/>
          </a:xfrm>
        </p:spPr>
        <p:txBody>
          <a:bodyPr/>
          <a:lstStyle/>
          <a:p>
            <a:pPr marL="0" indent="0">
              <a:buNone/>
            </a:pPr>
            <a:r>
              <a:rPr lang="en-US" dirty="0"/>
              <a:t>The term payroll emphasizes every employee who receives the regular wage or other compensation, how the payment method would be received by each employee according to their allowances and deductions and the appropriate pay slip are issued.</a:t>
            </a:r>
          </a:p>
          <a:p>
            <a:pPr marL="0" indent="0">
              <a:buNone/>
            </a:pPr>
            <a:r>
              <a:rPr lang="en-US" dirty="0"/>
              <a:t>After payroll accountant calculate employee salary after all deductions and allowances, then net salary is entered into the program.</a:t>
            </a:r>
          </a:p>
          <a:p>
            <a:pPr marL="0" indent="0">
              <a:buNone/>
            </a:pPr>
            <a:r>
              <a:rPr lang="en-US" dirty="0"/>
              <a:t>Setting up an effective payroll system is not difficult or trained professionals, but it can be very time consuming.</a:t>
            </a:r>
          </a:p>
        </p:txBody>
      </p:sp>
      <p:pic>
        <p:nvPicPr>
          <p:cNvPr id="4" name="Picture 3">
            <a:extLst>
              <a:ext uri="{FF2B5EF4-FFF2-40B4-BE49-F238E27FC236}">
                <a16:creationId xmlns:a16="http://schemas.microsoft.com/office/drawing/2014/main" id="{76A8A759-0174-4BF0-9610-206C8750D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192" y="3987538"/>
            <a:ext cx="4590855" cy="2706116"/>
          </a:xfrm>
          <a:prstGeom prst="rect">
            <a:avLst/>
          </a:prstGeom>
        </p:spPr>
      </p:pic>
    </p:spTree>
    <p:extLst>
      <p:ext uri="{BB962C8B-B14F-4D97-AF65-F5344CB8AC3E}">
        <p14:creationId xmlns:p14="http://schemas.microsoft.com/office/powerpoint/2010/main" val="366423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5C58-E671-4D50-AE10-EEFA2AC2B170}"/>
              </a:ext>
            </a:extLst>
          </p:cNvPr>
          <p:cNvSpPr>
            <a:spLocks noGrp="1"/>
          </p:cNvSpPr>
          <p:nvPr>
            <p:ph type="title"/>
          </p:nvPr>
        </p:nvSpPr>
        <p:spPr>
          <a:xfrm>
            <a:off x="1895371" y="269441"/>
            <a:ext cx="7958331" cy="1077229"/>
          </a:xfrm>
        </p:spPr>
        <p:txBody>
          <a:bodyPr/>
          <a:lstStyle/>
          <a:p>
            <a:pPr algn="l"/>
            <a:r>
              <a:rPr lang="en-US" dirty="0"/>
              <a:t>The Most Important Modules of the Design are:-</a:t>
            </a:r>
          </a:p>
        </p:txBody>
      </p:sp>
      <p:sp>
        <p:nvSpPr>
          <p:cNvPr id="3" name="Content Placeholder 2">
            <a:extLst>
              <a:ext uri="{FF2B5EF4-FFF2-40B4-BE49-F238E27FC236}">
                <a16:creationId xmlns:a16="http://schemas.microsoft.com/office/drawing/2014/main" id="{730E1A14-6C76-47D6-AAF2-1AFD4C7A66CB}"/>
              </a:ext>
            </a:extLst>
          </p:cNvPr>
          <p:cNvSpPr>
            <a:spLocks noGrp="1"/>
          </p:cNvSpPr>
          <p:nvPr>
            <p:ph idx="1"/>
          </p:nvPr>
        </p:nvSpPr>
        <p:spPr>
          <a:xfrm>
            <a:off x="1632956" y="1346670"/>
            <a:ext cx="7796540" cy="5355788"/>
          </a:xfrm>
        </p:spPr>
        <p:txBody>
          <a:bodyPr>
            <a:normAutofit/>
          </a:bodyPr>
          <a:lstStyle/>
          <a:p>
            <a:r>
              <a:rPr lang="en-US" sz="1600" dirty="0"/>
              <a:t>Employee Data</a:t>
            </a:r>
          </a:p>
          <a:p>
            <a:r>
              <a:rPr lang="en-US" sz="1600" dirty="0"/>
              <a:t>Department Data</a:t>
            </a:r>
          </a:p>
          <a:p>
            <a:r>
              <a:rPr lang="en-US" sz="1600" dirty="0"/>
              <a:t>Band Data</a:t>
            </a:r>
          </a:p>
          <a:p>
            <a:r>
              <a:rPr lang="en-US" sz="1600" dirty="0"/>
              <a:t>Location Data</a:t>
            </a:r>
          </a:p>
          <a:p>
            <a:r>
              <a:rPr lang="en-US" sz="1600" dirty="0"/>
              <a:t>Allowances Data</a:t>
            </a:r>
          </a:p>
          <a:p>
            <a:r>
              <a:rPr lang="en-US" sz="1600" dirty="0"/>
              <a:t>Deductions Data</a:t>
            </a:r>
          </a:p>
          <a:p>
            <a:r>
              <a:rPr lang="en-US" sz="1600" dirty="0"/>
              <a:t>Timesheet Data</a:t>
            </a:r>
          </a:p>
          <a:p>
            <a:r>
              <a:rPr lang="en-US" sz="1600" dirty="0"/>
              <a:t>Payroll Data</a:t>
            </a:r>
          </a:p>
          <a:p>
            <a:r>
              <a:rPr lang="en-US" sz="1600" dirty="0"/>
              <a:t>Bank Details</a:t>
            </a:r>
          </a:p>
          <a:p>
            <a:r>
              <a:rPr lang="en-US" sz="1600" dirty="0"/>
              <a:t>Login Data</a:t>
            </a:r>
          </a:p>
          <a:p>
            <a:pPr marL="0" indent="0">
              <a:buNone/>
            </a:pPr>
            <a:endParaRPr lang="en-US" dirty="0"/>
          </a:p>
        </p:txBody>
      </p:sp>
      <p:pic>
        <p:nvPicPr>
          <p:cNvPr id="7" name="Picture 6">
            <a:extLst>
              <a:ext uri="{FF2B5EF4-FFF2-40B4-BE49-F238E27FC236}">
                <a16:creationId xmlns:a16="http://schemas.microsoft.com/office/drawing/2014/main" id="{0993C232-6B9A-4BDE-B5CF-863A248A2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804" y="4557007"/>
            <a:ext cx="3333496" cy="1908645"/>
          </a:xfrm>
          <a:prstGeom prst="rect">
            <a:avLst/>
          </a:prstGeom>
        </p:spPr>
      </p:pic>
      <p:pic>
        <p:nvPicPr>
          <p:cNvPr id="9" name="Picture 8">
            <a:extLst>
              <a:ext uri="{FF2B5EF4-FFF2-40B4-BE49-F238E27FC236}">
                <a16:creationId xmlns:a16="http://schemas.microsoft.com/office/drawing/2014/main" id="{A2E1D220-A8B8-49D4-BB7B-EF8AB6972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763" y="1660557"/>
            <a:ext cx="6788150" cy="2070100"/>
          </a:xfrm>
          <a:prstGeom prst="rect">
            <a:avLst/>
          </a:prstGeom>
        </p:spPr>
      </p:pic>
      <p:sp>
        <p:nvSpPr>
          <p:cNvPr id="10" name="TextBox 9">
            <a:extLst>
              <a:ext uri="{FF2B5EF4-FFF2-40B4-BE49-F238E27FC236}">
                <a16:creationId xmlns:a16="http://schemas.microsoft.com/office/drawing/2014/main" id="{AE0057E2-945F-4F67-9EBF-FEA87CB62142}"/>
              </a:ext>
            </a:extLst>
          </p:cNvPr>
          <p:cNvSpPr txBox="1"/>
          <p:nvPr/>
        </p:nvSpPr>
        <p:spPr>
          <a:xfrm>
            <a:off x="6966634" y="1134282"/>
            <a:ext cx="1520407" cy="369332"/>
          </a:xfrm>
          <a:prstGeom prst="rect">
            <a:avLst/>
          </a:prstGeom>
          <a:noFill/>
        </p:spPr>
        <p:txBody>
          <a:bodyPr wrap="square" rtlCol="0">
            <a:spAutoFit/>
          </a:bodyPr>
          <a:lstStyle/>
          <a:p>
            <a:r>
              <a:rPr lang="en-US" dirty="0"/>
              <a:t>Employee</a:t>
            </a:r>
          </a:p>
        </p:txBody>
      </p:sp>
      <p:sp>
        <p:nvSpPr>
          <p:cNvPr id="11" name="TextBox 10">
            <a:extLst>
              <a:ext uri="{FF2B5EF4-FFF2-40B4-BE49-F238E27FC236}">
                <a16:creationId xmlns:a16="http://schemas.microsoft.com/office/drawing/2014/main" id="{C18BD9F2-5E90-4F47-905C-B96FD89C5E00}"/>
              </a:ext>
            </a:extLst>
          </p:cNvPr>
          <p:cNvSpPr txBox="1"/>
          <p:nvPr/>
        </p:nvSpPr>
        <p:spPr>
          <a:xfrm>
            <a:off x="7347968" y="4135535"/>
            <a:ext cx="1395167" cy="369332"/>
          </a:xfrm>
          <a:prstGeom prst="rect">
            <a:avLst/>
          </a:prstGeom>
          <a:noFill/>
        </p:spPr>
        <p:txBody>
          <a:bodyPr wrap="square" rtlCol="0">
            <a:spAutoFit/>
          </a:bodyPr>
          <a:lstStyle/>
          <a:p>
            <a:r>
              <a:rPr lang="en-US" dirty="0"/>
              <a:t>Department</a:t>
            </a:r>
          </a:p>
        </p:txBody>
      </p:sp>
    </p:spTree>
    <p:extLst>
      <p:ext uri="{BB962C8B-B14F-4D97-AF65-F5344CB8AC3E}">
        <p14:creationId xmlns:p14="http://schemas.microsoft.com/office/powerpoint/2010/main" val="92682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C7E13-5C68-4342-9655-80926E9305F7}"/>
              </a:ext>
            </a:extLst>
          </p:cNvPr>
          <p:cNvPicPr>
            <a:picLocks noChangeAspect="1"/>
          </p:cNvPicPr>
          <p:nvPr/>
        </p:nvPicPr>
        <p:blipFill rotWithShape="1">
          <a:blip r:embed="rId2">
            <a:extLst>
              <a:ext uri="{28A0092B-C50C-407E-A947-70E740481C1C}">
                <a14:useLocalDpi xmlns:a14="http://schemas.microsoft.com/office/drawing/2010/main" val="0"/>
              </a:ext>
            </a:extLst>
          </a:blip>
          <a:srcRect l="16933" t="15975" b="15908"/>
          <a:stretch/>
        </p:blipFill>
        <p:spPr>
          <a:xfrm>
            <a:off x="810705" y="970962"/>
            <a:ext cx="10127530" cy="5835192"/>
          </a:xfrm>
          <a:prstGeom prst="rect">
            <a:avLst/>
          </a:prstGeom>
        </p:spPr>
      </p:pic>
      <p:sp>
        <p:nvSpPr>
          <p:cNvPr id="4" name="TextBox 3">
            <a:extLst>
              <a:ext uri="{FF2B5EF4-FFF2-40B4-BE49-F238E27FC236}">
                <a16:creationId xmlns:a16="http://schemas.microsoft.com/office/drawing/2014/main" id="{85E5176B-F478-4707-BF3F-6C354D80E94B}"/>
              </a:ext>
            </a:extLst>
          </p:cNvPr>
          <p:cNvSpPr txBox="1"/>
          <p:nvPr/>
        </p:nvSpPr>
        <p:spPr>
          <a:xfrm>
            <a:off x="1979628" y="324630"/>
            <a:ext cx="5637230" cy="646331"/>
          </a:xfrm>
          <a:prstGeom prst="rect">
            <a:avLst/>
          </a:prstGeom>
          <a:noFill/>
        </p:spPr>
        <p:txBody>
          <a:bodyPr wrap="square" rtlCol="0">
            <a:spAutoFit/>
          </a:bodyPr>
          <a:lstStyle/>
          <a:p>
            <a:r>
              <a:rPr lang="en-US" sz="3600" b="1" dirty="0"/>
              <a:t>Data Model Diagram</a:t>
            </a:r>
          </a:p>
        </p:txBody>
      </p:sp>
    </p:spTree>
    <p:extLst>
      <p:ext uri="{BB962C8B-B14F-4D97-AF65-F5344CB8AC3E}">
        <p14:creationId xmlns:p14="http://schemas.microsoft.com/office/powerpoint/2010/main" val="9257368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63751</TotalTime>
  <Words>1189</Words>
  <Application>Microsoft Office PowerPoint</Application>
  <PresentationFormat>Widescreen</PresentationFormat>
  <Paragraphs>138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MS Shell Dlg 2</vt:lpstr>
      <vt:lpstr>Wingdings</vt:lpstr>
      <vt:lpstr>Wingdings 3</vt:lpstr>
      <vt:lpstr>Madison</vt:lpstr>
      <vt:lpstr>Employee Payroll Management System</vt:lpstr>
      <vt:lpstr>Team Members</vt:lpstr>
      <vt:lpstr>Introduction</vt:lpstr>
      <vt:lpstr>Why Payroll System is used?</vt:lpstr>
      <vt:lpstr>Project Objectives</vt:lpstr>
      <vt:lpstr>Technical Issues</vt:lpstr>
      <vt:lpstr>Project Description</vt:lpstr>
      <vt:lpstr>The Most Important Modules of the Design are:-</vt:lpstr>
      <vt:lpstr>PowerPoint Presentation</vt:lpstr>
      <vt:lpstr>Stored Procedure</vt:lpstr>
      <vt:lpstr>Stored Procedure</vt:lpstr>
      <vt:lpstr>Stored Procedures</vt:lpstr>
      <vt:lpstr>Function</vt:lpstr>
      <vt:lpstr>Stored Procedure</vt:lpstr>
      <vt:lpstr>Stored Procedure</vt:lpstr>
      <vt:lpstr>Function</vt:lpstr>
      <vt:lpstr>Stored Procedure</vt:lpstr>
      <vt:lpstr>Stored Procedure</vt:lpstr>
      <vt:lpstr>Software Requirements</vt:lpstr>
      <vt:lpstr>Sql Data Modeler</vt:lpstr>
      <vt:lpstr>PowerPoint Presentation</vt:lpstr>
      <vt:lpstr>Sql Developer</vt:lpstr>
      <vt:lpstr>Developer Environment</vt:lpstr>
      <vt:lpstr>Integration through Git</vt:lpstr>
      <vt:lpstr>SqlCL</vt:lpstr>
      <vt:lpstr>LiquiBase</vt:lpstr>
      <vt:lpstr>Testing and Deployment Through Jenkins</vt:lpstr>
      <vt:lpstr>Jenkins</vt:lpstr>
      <vt:lpstr>Jenkins Dashboard</vt:lpstr>
      <vt:lpstr>Jenkins Build Output</vt:lpstr>
      <vt:lpstr>Jenkins Build History</vt:lpstr>
      <vt:lpstr>Testing Environment</vt:lpstr>
      <vt:lpstr>Deployment Environment</vt:lpstr>
      <vt:lpstr>Choosing a Payroll System</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Payroll Management System</dc:title>
  <dc:creator>Shivani Raut</dc:creator>
  <cp:lastModifiedBy>Shivani Raut</cp:lastModifiedBy>
  <cp:revision>32</cp:revision>
  <dcterms:created xsi:type="dcterms:W3CDTF">2022-09-07T16:59:49Z</dcterms:created>
  <dcterms:modified xsi:type="dcterms:W3CDTF">2022-09-08T08:49:30Z</dcterms:modified>
</cp:coreProperties>
</file>